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75" r:id="rId2"/>
    <p:sldId id="1081" r:id="rId3"/>
    <p:sldId id="968" r:id="rId4"/>
    <p:sldId id="995" r:id="rId5"/>
    <p:sldId id="1089" r:id="rId6"/>
    <p:sldId id="969" r:id="rId7"/>
    <p:sldId id="999" r:id="rId8"/>
    <p:sldId id="1000" r:id="rId9"/>
    <p:sldId id="1022" r:id="rId10"/>
    <p:sldId id="1035" r:id="rId11"/>
    <p:sldId id="1020" r:id="rId12"/>
    <p:sldId id="1036" r:id="rId13"/>
    <p:sldId id="1047" r:id="rId14"/>
    <p:sldId id="1001" r:id="rId15"/>
    <p:sldId id="1092" r:id="rId16"/>
    <p:sldId id="996" r:id="rId17"/>
    <p:sldId id="1023" r:id="rId18"/>
    <p:sldId id="1093" r:id="rId19"/>
    <p:sldId id="1013" r:id="rId20"/>
    <p:sldId id="1015" r:id="rId21"/>
    <p:sldId id="1024" r:id="rId22"/>
    <p:sldId id="1006" r:id="rId23"/>
    <p:sldId id="1008" r:id="rId24"/>
    <p:sldId id="1025" r:id="rId25"/>
    <p:sldId id="1050" r:id="rId26"/>
    <p:sldId id="1051" r:id="rId27"/>
    <p:sldId id="1053" r:id="rId28"/>
    <p:sldId id="1062" r:id="rId29"/>
    <p:sldId id="1026" r:id="rId30"/>
    <p:sldId id="1014" r:id="rId31"/>
    <p:sldId id="1011" r:id="rId32"/>
    <p:sldId id="1027" r:id="rId33"/>
    <p:sldId id="1016" r:id="rId34"/>
    <p:sldId id="1017" r:id="rId35"/>
    <p:sldId id="1018" r:id="rId36"/>
    <p:sldId id="1019" r:id="rId37"/>
    <p:sldId id="1076" r:id="rId38"/>
    <p:sldId id="1074" r:id="rId39"/>
    <p:sldId id="1057" r:id="rId40"/>
    <p:sldId id="1064" r:id="rId41"/>
    <p:sldId id="1068" r:id="rId42"/>
    <p:sldId id="1080" r:id="rId43"/>
    <p:sldId id="1043" r:id="rId44"/>
    <p:sldId id="1038" r:id="rId45"/>
    <p:sldId id="1082" r:id="rId46"/>
    <p:sldId id="1083" r:id="rId47"/>
    <p:sldId id="1084" r:id="rId48"/>
    <p:sldId id="1091" r:id="rId49"/>
    <p:sldId id="1090" r:id="rId50"/>
    <p:sldId id="1004" r:id="rId51"/>
    <p:sldId id="1052" r:id="rId52"/>
    <p:sldId id="1021" r:id="rId53"/>
    <p:sldId id="1007" r:id="rId54"/>
    <p:sldId id="1086" r:id="rId55"/>
    <p:sldId id="1055" r:id="rId56"/>
    <p:sldId id="1056" r:id="rId57"/>
    <p:sldId id="1059" r:id="rId58"/>
    <p:sldId id="1060" r:id="rId59"/>
    <p:sldId id="1077" r:id="rId60"/>
    <p:sldId id="1094" r:id="rId61"/>
    <p:sldId id="1069" r:id="rId62"/>
    <p:sldId id="1070" r:id="rId63"/>
    <p:sldId id="1078" r:id="rId64"/>
    <p:sldId id="1079" r:id="rId6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E5D0F"/>
    <a:srgbClr val="E08213"/>
    <a:srgbClr val="4BACC6"/>
    <a:srgbClr val="4BC0B2"/>
    <a:srgbClr val="8AA637"/>
    <a:srgbClr val="77933C"/>
    <a:srgbClr val="95B3D7"/>
    <a:srgbClr val="E6B9B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4533" autoAdjust="0"/>
  </p:normalViewPr>
  <p:slideViewPr>
    <p:cSldViewPr snapToGrid="0">
      <p:cViewPr varScale="1">
        <p:scale>
          <a:sx n="81" d="100"/>
          <a:sy n="81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dalisque:Users:hardav:Documents:doc:Talks:2013-03-22%20Google%20Galaxy:CMP%20Technology%20Trends%20HPcores_LOPcache%20v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HPCA%20Galaxy:Link%20Energy%20Comparison%20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ICS%20Galaxy:2014%20HPCA%20-%20rejected:Link%20Energy%20Comparison%20v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Research:Northwestern:Galaxy:2013-06-28%20CMESH-MWSR-Galax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Odalisque:Users:hardav:Documents:doc:Papers:mine:inprogress:2013-ISCA-Galaxy-Demir:2013%20PACT:2013-05%20GALAXY:5Chiplet%20Galaxy%20Network%20Power-Corona%20Network%20Power-Macrochip%20Link%20Pow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QuickSilver:Users:hardav:Documents:Research:Papers:mine:2010-ACLD-CMPmodels:CMP%20models:CMP%20Technology%20Trends%20LOP%20v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dalisque:Users:hardav:Documents:doc:Papers:mine:2014-ICS-Galaxy:2013%20PACT%20-%20rejected:2013-04%20GALAXY:Galaxy-Mesh-Corona-Speedup-EPI-EDP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HPCA%20Galaxy:Galaxy-Mesh-Corona-Speedup-EPI-EDP%20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HPCA%20Galaxy:Galaxy-Mesh-Corona-Speedup-EPI-EDP%20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HPCA%20Galaxy:Galaxy-Mesh-Corona-Speedup-EPI-EDP%20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Odalisque:Users:hardav:Documents:doc:Talks:2013-03-22%20Google%20Galaxy:CMP%20Technology%20Trends%20HPcores_LOPcache%20v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Odalisque:Users:hardav:Documents:doc:Talks:2013-03-22%20Google%20Galaxy:CMP%20Technology%20Trends%20HPcores_LOPcache%20v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inerva:Users:hardav:Documents:doc:Papers:mine:inprogress:2014%20HPCA%20Galaxy:Link%20Energy%20Comparison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975017232735"/>
          <c:y val="0.0505709624796085"/>
          <c:w val="0.658182968289157"/>
          <c:h val="0.664586721959522"/>
        </c:manualLayout>
      </c:layout>
      <c:scatterChart>
        <c:scatterStyle val="smoothMarker"/>
        <c:varyColors val="0"/>
        <c:ser>
          <c:idx val="6"/>
          <c:order val="0"/>
          <c:tx>
            <c:v> Transistor Scaling (Moore's Law)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Sheet2!$D$13:$D$16</c:f>
              <c:numCache>
                <c:formatCode>General</c:formatCode>
                <c:ptCount val="4"/>
                <c:pt idx="0">
                  <c:v>1.0</c:v>
                </c:pt>
                <c:pt idx="1">
                  <c:v>2.366863905325442</c:v>
                </c:pt>
                <c:pt idx="2">
                  <c:v>4.938271604938273</c:v>
                </c:pt>
                <c:pt idx="3">
                  <c:v>12.75510204081633</c:v>
                </c:pt>
              </c:numCache>
            </c:numRef>
          </c:yVal>
          <c:smooth val="1"/>
        </c:ser>
        <c:ser>
          <c:idx val="4"/>
          <c:order val="1"/>
          <c:tx>
            <c:v> Pin Bandwidth</c:v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Sheet2!$E$13:$E$16</c:f>
              <c:numCache>
                <c:formatCode>General</c:formatCode>
                <c:ptCount val="4"/>
                <c:pt idx="0">
                  <c:v>1.0</c:v>
                </c:pt>
                <c:pt idx="1">
                  <c:v>1.884615384615384</c:v>
                </c:pt>
                <c:pt idx="2">
                  <c:v>4.179999999999716</c:v>
                </c:pt>
                <c:pt idx="3">
                  <c:v>7.653846153846151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324296"/>
        <c:axId val="2114305048"/>
      </c:scatterChart>
      <c:valAx>
        <c:axId val="2114324296"/>
        <c:scaling>
          <c:orientation val="minMax"/>
          <c:max val="2015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Year </a:t>
                </a:r>
              </a:p>
            </c:rich>
          </c:tx>
          <c:layout>
            <c:manualLayout>
              <c:xMode val="edge"/>
              <c:yMode val="edge"/>
              <c:x val="0.417450525472263"/>
              <c:y val="0.91081775775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4305048"/>
        <c:crosses val="autoZero"/>
        <c:crossBetween val="midCat"/>
        <c:majorUnit val="3.0"/>
      </c:valAx>
      <c:valAx>
        <c:axId val="21143050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Scaling Factor</a:t>
                </a:r>
              </a:p>
            </c:rich>
          </c:tx>
          <c:layout>
            <c:manualLayout>
              <c:xMode val="edge"/>
              <c:yMode val="edge"/>
              <c:x val="0.00089592934150957"/>
              <c:y val="0.07305707994130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432429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2067362834335"/>
          <c:y val="0.0300144694763437"/>
          <c:w val="0.506598660691453"/>
          <c:h val="0.42611638438602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Arial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Electrical Link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Sheet1!$J$3:$J$39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Sheet1!$K$3:$K$39</c:f>
              <c:numCache>
                <c:formatCode>General</c:formatCode>
                <c:ptCount val="37"/>
                <c:pt idx="0">
                  <c:v>2.25</c:v>
                </c:pt>
                <c:pt idx="1">
                  <c:v>2.25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2.25</c:v>
                </c:pt>
                <c:pt idx="6">
                  <c:v>2.25</c:v>
                </c:pt>
                <c:pt idx="7">
                  <c:v>2.25</c:v>
                </c:pt>
                <c:pt idx="8">
                  <c:v>2.25</c:v>
                </c:pt>
                <c:pt idx="9">
                  <c:v>2.25</c:v>
                </c:pt>
                <c:pt idx="10">
                  <c:v>2.25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2.25</c:v>
                </c:pt>
                <c:pt idx="15">
                  <c:v>2.25</c:v>
                </c:pt>
                <c:pt idx="16">
                  <c:v>2.25</c:v>
                </c:pt>
                <c:pt idx="17">
                  <c:v>2.25</c:v>
                </c:pt>
                <c:pt idx="18">
                  <c:v>2.25</c:v>
                </c:pt>
                <c:pt idx="19">
                  <c:v>2.25</c:v>
                </c:pt>
                <c:pt idx="20">
                  <c:v>2.25</c:v>
                </c:pt>
                <c:pt idx="21">
                  <c:v>2.25</c:v>
                </c:pt>
                <c:pt idx="22">
                  <c:v>2.25</c:v>
                </c:pt>
                <c:pt idx="23">
                  <c:v>2.25</c:v>
                </c:pt>
                <c:pt idx="24">
                  <c:v>2.25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SOI Waveguide</c:v>
                </c:pt>
              </c:strCache>
            </c:strRef>
          </c:tx>
          <c:spPr>
            <a:ln w="38100">
              <a:solidFill>
                <a:srgbClr val="98B954"/>
              </a:solidFill>
            </a:ln>
          </c:spPr>
          <c:marker>
            <c:symbol val="none"/>
          </c:marker>
          <c:xVal>
            <c:numRef>
              <c:f>Sheet1!$J$3:$J$40</c:f>
              <c:numCache>
                <c:formatCode>General</c:formatCode>
                <c:ptCount val="3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Sheet1!$L$3:$L$40</c:f>
              <c:numCache>
                <c:formatCode>General</c:formatCode>
                <c:ptCount val="38"/>
                <c:pt idx="0">
                  <c:v>0.0398198848671559</c:v>
                </c:pt>
                <c:pt idx="1">
                  <c:v>0.0398290547901717</c:v>
                </c:pt>
                <c:pt idx="2">
                  <c:v>0.0398382268248835</c:v>
                </c:pt>
                <c:pt idx="3">
                  <c:v>0.0398474009717775</c:v>
                </c:pt>
                <c:pt idx="4">
                  <c:v>0.0398565772313401</c:v>
                </c:pt>
                <c:pt idx="5">
                  <c:v>0.0398657556040578</c:v>
                </c:pt>
                <c:pt idx="6">
                  <c:v>0.0398749360904173</c:v>
                </c:pt>
                <c:pt idx="7">
                  <c:v>0.0398841186909053</c:v>
                </c:pt>
                <c:pt idx="8">
                  <c:v>0.0398933034060086</c:v>
                </c:pt>
                <c:pt idx="9">
                  <c:v>0.0399024902362142</c:v>
                </c:pt>
                <c:pt idx="10">
                  <c:v>0.0399944749761097</c:v>
                </c:pt>
                <c:pt idx="11">
                  <c:v>0.0400866717627303</c:v>
                </c:pt>
                <c:pt idx="12">
                  <c:v>0.040179081084894</c:v>
                </c:pt>
                <c:pt idx="13">
                  <c:v>0.0402717034325459</c:v>
                </c:pt>
                <c:pt idx="14">
                  <c:v>0.0403645392967605</c:v>
                </c:pt>
                <c:pt idx="15">
                  <c:v>0.0404575891697443</c:v>
                </c:pt>
                <c:pt idx="16">
                  <c:v>0.0405508535448384</c:v>
                </c:pt>
                <c:pt idx="17">
                  <c:v>0.0406443329165213</c:v>
                </c:pt>
                <c:pt idx="18">
                  <c:v>0.0407380277804113</c:v>
                </c:pt>
                <c:pt idx="19">
                  <c:v>0.0416869383470335</c:v>
                </c:pt>
                <c:pt idx="20">
                  <c:v>0.0426579518801593</c:v>
                </c:pt>
                <c:pt idx="21">
                  <c:v>0.0436515832240166</c:v>
                </c:pt>
                <c:pt idx="22">
                  <c:v>0.0446683592150963</c:v>
                </c:pt>
                <c:pt idx="23">
                  <c:v>0.0457088189614875</c:v>
                </c:pt>
                <c:pt idx="24">
                  <c:v>0.0467735141287198</c:v>
                </c:pt>
                <c:pt idx="25">
                  <c:v>0.0478630092322639</c:v>
                </c:pt>
                <c:pt idx="26">
                  <c:v>0.0489778819368446</c:v>
                </c:pt>
                <c:pt idx="27">
                  <c:v>0.0501187233627272</c:v>
                </c:pt>
                <c:pt idx="28">
                  <c:v>0.0630957344480194</c:v>
                </c:pt>
                <c:pt idx="29">
                  <c:v>0.0794328234724282</c:v>
                </c:pt>
                <c:pt idx="30">
                  <c:v>0.1</c:v>
                </c:pt>
                <c:pt idx="31">
                  <c:v>0.125892541179417</c:v>
                </c:pt>
                <c:pt idx="32">
                  <c:v>0.158489319246112</c:v>
                </c:pt>
                <c:pt idx="33">
                  <c:v>0.199526231496888</c:v>
                </c:pt>
                <c:pt idx="34">
                  <c:v>0.251188643150958</c:v>
                </c:pt>
                <c:pt idx="35">
                  <c:v>0.316227766016838</c:v>
                </c:pt>
                <c:pt idx="36">
                  <c:v>0.398107170553498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Sheet1!$M$1</c:f>
              <c:strCache>
                <c:ptCount val="1"/>
                <c:pt idx="0">
                  <c:v>Fiber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none"/>
          </c:marker>
          <c:xVal>
            <c:numRef>
              <c:f>Sheet1!$J$3:$J$40</c:f>
              <c:numCache>
                <c:formatCode>General</c:formatCode>
                <c:ptCount val="3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Sheet1!$M$3:$M$40</c:f>
              <c:numCache>
                <c:formatCode>General</c:formatCode>
                <c:ptCount val="38"/>
                <c:pt idx="0">
                  <c:v>0.0178978143940896</c:v>
                </c:pt>
                <c:pt idx="1">
                  <c:v>0.0178978143940896</c:v>
                </c:pt>
                <c:pt idx="2">
                  <c:v>0.0178978143940896</c:v>
                </c:pt>
                <c:pt idx="3">
                  <c:v>0.0178978143940896</c:v>
                </c:pt>
                <c:pt idx="4">
                  <c:v>0.0178978143940896</c:v>
                </c:pt>
                <c:pt idx="5">
                  <c:v>0.0178978143940896</c:v>
                </c:pt>
                <c:pt idx="6">
                  <c:v>0.0178978143940896</c:v>
                </c:pt>
                <c:pt idx="7">
                  <c:v>0.0178978143940896</c:v>
                </c:pt>
                <c:pt idx="8">
                  <c:v>0.0178978143940896</c:v>
                </c:pt>
                <c:pt idx="9">
                  <c:v>0.0178978143940896</c:v>
                </c:pt>
                <c:pt idx="10">
                  <c:v>0.0178978143940896</c:v>
                </c:pt>
                <c:pt idx="11">
                  <c:v>0.0178978143940896</c:v>
                </c:pt>
                <c:pt idx="12">
                  <c:v>0.0178978143940896</c:v>
                </c:pt>
                <c:pt idx="13">
                  <c:v>0.0178978143940896</c:v>
                </c:pt>
                <c:pt idx="14">
                  <c:v>0.0178978143940896</c:v>
                </c:pt>
                <c:pt idx="15">
                  <c:v>0.0178978143940896</c:v>
                </c:pt>
                <c:pt idx="16">
                  <c:v>0.0178978143940896</c:v>
                </c:pt>
                <c:pt idx="17">
                  <c:v>0.0178978143940896</c:v>
                </c:pt>
                <c:pt idx="18">
                  <c:v>0.0178978143940896</c:v>
                </c:pt>
                <c:pt idx="19">
                  <c:v>0.0178978143940896</c:v>
                </c:pt>
                <c:pt idx="20">
                  <c:v>0.0178978143940896</c:v>
                </c:pt>
                <c:pt idx="21">
                  <c:v>0.0178978143940896</c:v>
                </c:pt>
                <c:pt idx="22">
                  <c:v>0.0178978143940896</c:v>
                </c:pt>
                <c:pt idx="23">
                  <c:v>0.0178978143940896</c:v>
                </c:pt>
                <c:pt idx="24">
                  <c:v>0.0178978143940896</c:v>
                </c:pt>
                <c:pt idx="25">
                  <c:v>0.0178978143940896</c:v>
                </c:pt>
                <c:pt idx="26">
                  <c:v>0.0178978143940896</c:v>
                </c:pt>
                <c:pt idx="27">
                  <c:v>0.0178978143940896</c:v>
                </c:pt>
                <c:pt idx="28">
                  <c:v>0.0178978143940896</c:v>
                </c:pt>
                <c:pt idx="29">
                  <c:v>0.0178980204514789</c:v>
                </c:pt>
                <c:pt idx="30">
                  <c:v>0.0178980204514789</c:v>
                </c:pt>
                <c:pt idx="31">
                  <c:v>0.0178982265112405</c:v>
                </c:pt>
                <c:pt idx="32">
                  <c:v>0.0178982265112405</c:v>
                </c:pt>
                <c:pt idx="33">
                  <c:v>0.0178982265112405</c:v>
                </c:pt>
                <c:pt idx="34">
                  <c:v>0.0178978143940896</c:v>
                </c:pt>
                <c:pt idx="35">
                  <c:v>0.0178982265112405</c:v>
                </c:pt>
                <c:pt idx="36">
                  <c:v>0.0178986386378808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3095592"/>
        <c:axId val="-2063075736"/>
      </c:scatterChart>
      <c:valAx>
        <c:axId val="-2063095592"/>
        <c:scaling>
          <c:logBase val="10.0"/>
          <c:orientation val="minMax"/>
          <c:max val="100.0"/>
          <c:min val="0.01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Distance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63075736"/>
        <c:crossesAt val="0.01"/>
        <c:crossBetween val="midCat"/>
      </c:valAx>
      <c:valAx>
        <c:axId val="-2063075736"/>
        <c:scaling>
          <c:logBase val="10.0"/>
          <c:orientation val="minMax"/>
          <c:max val="100.0"/>
          <c:min val="0.01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Energy (pJ/bit)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63095592"/>
        <c:crossesAt val="0.01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561377467342"/>
          <c:y val="0.143897694670953"/>
          <c:w val="0.476089400272244"/>
          <c:h val="0.5746840032618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SerDes Link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Sheet1!$V$3:$V$39</c:f>
              <c:numCache>
                <c:formatCode>General</c:formatCode>
                <c:ptCount val="37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Sheet1!$W$1</c:f>
              <c:strCache>
                <c:ptCount val="1"/>
                <c:pt idx="0">
                  <c:v>SOI Waveguide</c:v>
                </c:pt>
              </c:strCache>
            </c:strRef>
          </c:tx>
          <c:spPr>
            <a:ln w="38100">
              <a:solidFill>
                <a:srgbClr val="98B954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Sheet1!$W$3:$W$39</c:f>
              <c:numCache>
                <c:formatCode>General</c:formatCode>
                <c:ptCount val="37"/>
                <c:pt idx="0">
                  <c:v>0.00800379685829833</c:v>
                </c:pt>
                <c:pt idx="1">
                  <c:v>0.00804546906761469</c:v>
                </c:pt>
                <c:pt idx="2">
                  <c:v>0.00808716004545136</c:v>
                </c:pt>
                <c:pt idx="3">
                  <c:v>0.00812886979824261</c:v>
                </c:pt>
                <c:pt idx="4">
                  <c:v>0.00817059833242472</c:v>
                </c:pt>
                <c:pt idx="5">
                  <c:v>0.00821234565443591</c:v>
                </c:pt>
                <c:pt idx="6">
                  <c:v>0.00825411177071639</c:v>
                </c:pt>
                <c:pt idx="7">
                  <c:v>0.0082958966877083</c:v>
                </c:pt>
                <c:pt idx="8">
                  <c:v>0.0083377004118558</c:v>
                </c:pt>
                <c:pt idx="9">
                  <c:v>0.00837952294960499</c:v>
                </c:pt>
                <c:pt idx="10">
                  <c:v>0.00879878449474414</c:v>
                </c:pt>
                <c:pt idx="11">
                  <c:v>0.00921993450542797</c:v>
                </c:pt>
                <c:pt idx="12">
                  <c:v>0.00964297946037456</c:v>
                </c:pt>
                <c:pt idx="13">
                  <c:v>0.0100679258581365</c:v>
                </c:pt>
                <c:pt idx="14">
                  <c:v>0.0104947802171577</c:v>
                </c:pt>
                <c:pt idx="15">
                  <c:v>0.010923549075831</c:v>
                </c:pt>
                <c:pt idx="16">
                  <c:v>0.0113542389925547</c:v>
                </c:pt>
                <c:pt idx="17">
                  <c:v>0.0117868565457912</c:v>
                </c:pt>
                <c:pt idx="18">
                  <c:v>0.0122214083341234</c:v>
                </c:pt>
                <c:pt idx="19">
                  <c:v>0.0166747753388134</c:v>
                </c:pt>
                <c:pt idx="20">
                  <c:v>0.0213289759400796</c:v>
                </c:pt>
                <c:pt idx="21">
                  <c:v>0.02619094993441</c:v>
                </c:pt>
                <c:pt idx="22">
                  <c:v>0.0312678514505674</c:v>
                </c:pt>
                <c:pt idx="23">
                  <c:v>0.03656705516919</c:v>
                </c:pt>
                <c:pt idx="24">
                  <c:v>0.0420961627158478</c:v>
                </c:pt>
                <c:pt idx="25">
                  <c:v>0.0478630092322639</c:v>
                </c:pt>
                <c:pt idx="26">
                  <c:v>0.0538756701305291</c:v>
                </c:pt>
                <c:pt idx="27">
                  <c:v>0.0601424680352727</c:v>
                </c:pt>
                <c:pt idx="28">
                  <c:v>0.138810615785643</c:v>
                </c:pt>
                <c:pt idx="29">
                  <c:v>0.25418503511177</c:v>
                </c:pt>
                <c:pt idx="30">
                  <c:v>0.42</c:v>
                </c:pt>
                <c:pt idx="31">
                  <c:v>0.654641214132967</c:v>
                </c:pt>
                <c:pt idx="32">
                  <c:v>0.982633779325892</c:v>
                </c:pt>
                <c:pt idx="33">
                  <c:v>1.436588866777594</c:v>
                </c:pt>
                <c:pt idx="34">
                  <c:v>2.059746873837856</c:v>
                </c:pt>
                <c:pt idx="35">
                  <c:v>2.909295447354912</c:v>
                </c:pt>
                <c:pt idx="36">
                  <c:v>4.060693139645676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Sheet1!$X$1</c:f>
              <c:strCache>
                <c:ptCount val="1"/>
                <c:pt idx="0">
                  <c:v>Fiber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Sheet1!$X$3:$X$39</c:f>
              <c:numCache>
                <c:formatCode>General</c:formatCode>
                <c:ptCount val="37"/>
                <c:pt idx="0">
                  <c:v>0.00358851178601497</c:v>
                </c:pt>
                <c:pt idx="1">
                  <c:v>0.00359746069321201</c:v>
                </c:pt>
                <c:pt idx="2">
                  <c:v>0.00360640960040906</c:v>
                </c:pt>
                <c:pt idx="3">
                  <c:v>0.0036153585076061</c:v>
                </c:pt>
                <c:pt idx="4">
                  <c:v>0.00362430741480315</c:v>
                </c:pt>
                <c:pt idx="5">
                  <c:v>0.00363325632200019</c:v>
                </c:pt>
                <c:pt idx="6">
                  <c:v>0.00364220522919724</c:v>
                </c:pt>
                <c:pt idx="7">
                  <c:v>0.00365115413639428</c:v>
                </c:pt>
                <c:pt idx="8">
                  <c:v>0.00366010304359133</c:v>
                </c:pt>
                <c:pt idx="9">
                  <c:v>0.00366905195078837</c:v>
                </c:pt>
                <c:pt idx="10">
                  <c:v>0.00375854102275882</c:v>
                </c:pt>
                <c:pt idx="11">
                  <c:v>0.00384803009472927</c:v>
                </c:pt>
                <c:pt idx="12">
                  <c:v>0.00393751916669972</c:v>
                </c:pt>
                <c:pt idx="13">
                  <c:v>0.00402700823867017</c:v>
                </c:pt>
                <c:pt idx="14">
                  <c:v>0.00411649731064061</c:v>
                </c:pt>
                <c:pt idx="15">
                  <c:v>0.00420598638261106</c:v>
                </c:pt>
                <c:pt idx="16">
                  <c:v>0.00429547545458151</c:v>
                </c:pt>
                <c:pt idx="17">
                  <c:v>0.00438496452655196</c:v>
                </c:pt>
                <c:pt idx="18">
                  <c:v>0.00447445359852241</c:v>
                </c:pt>
                <c:pt idx="19">
                  <c:v>0.00536934431822689</c:v>
                </c:pt>
                <c:pt idx="20">
                  <c:v>0.00626423503793137</c:v>
                </c:pt>
                <c:pt idx="21">
                  <c:v>0.00715912575763585</c:v>
                </c:pt>
                <c:pt idx="22">
                  <c:v>0.00805401647734033</c:v>
                </c:pt>
                <c:pt idx="23">
                  <c:v>0.00894890719704481</c:v>
                </c:pt>
                <c:pt idx="24">
                  <c:v>0.00984379791674929</c:v>
                </c:pt>
                <c:pt idx="25">
                  <c:v>0.0107386886364538</c:v>
                </c:pt>
                <c:pt idx="26">
                  <c:v>0.0116335793561583</c:v>
                </c:pt>
                <c:pt idx="27">
                  <c:v>0.0125284700758627</c:v>
                </c:pt>
                <c:pt idx="28">
                  <c:v>0.0214773772729075</c:v>
                </c:pt>
                <c:pt idx="29">
                  <c:v>0.0304266347675141</c:v>
                </c:pt>
                <c:pt idx="30">
                  <c:v>0.0393756449932535</c:v>
                </c:pt>
                <c:pt idx="31">
                  <c:v>0.0483252115803493</c:v>
                </c:pt>
                <c:pt idx="32">
                  <c:v>0.0572743248359695</c:v>
                </c:pt>
                <c:pt idx="33">
                  <c:v>0.0662234380915898</c:v>
                </c:pt>
                <c:pt idx="34">
                  <c:v>0.0751708204551764</c:v>
                </c:pt>
                <c:pt idx="35">
                  <c:v>0.0841216646028302</c:v>
                </c:pt>
                <c:pt idx="36">
                  <c:v>0.0930729209169802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9943912"/>
        <c:axId val="2049786472"/>
      </c:scatterChart>
      <c:valAx>
        <c:axId val="2049943912"/>
        <c:scaling>
          <c:orientation val="minMax"/>
          <c:max val="4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Distance (cm)</a:t>
                </a:r>
              </a:p>
            </c:rich>
          </c:tx>
          <c:layout>
            <c:manualLayout>
              <c:xMode val="edge"/>
              <c:yMode val="edge"/>
              <c:x val="0.400319269501232"/>
              <c:y val="0.865413332631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49786472"/>
        <c:crossesAt val="0.001"/>
        <c:crossBetween val="midCat"/>
      </c:valAx>
      <c:valAx>
        <c:axId val="2049786472"/>
        <c:scaling>
          <c:logBase val="10.0"/>
          <c:orientation val="minMax"/>
          <c:max val="10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Energy x Latency (pJ*ns/bit)</a:t>
                </a:r>
              </a:p>
            </c:rich>
          </c:tx>
          <c:layout>
            <c:manualLayout>
              <c:xMode val="edge"/>
              <c:yMode val="edge"/>
              <c:x val="0.0226095148374941"/>
              <c:y val="0.1780309076785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49943912"/>
        <c:crossesAt val="0.01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'Load-Latency Curve '!$B$1</c:f>
              <c:strCache>
                <c:ptCount val="1"/>
                <c:pt idx="0">
                  <c:v>CMeshExp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diamond"/>
            <c:size val="9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'Load-Latency Curve '!$A$2:$A$26</c:f>
              <c:numCache>
                <c:formatCode>General</c:formatCode>
                <c:ptCount val="25"/>
                <c:pt idx="0">
                  <c:v>0.05</c:v>
                </c:pt>
                <c:pt idx="1">
                  <c:v>0.07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0.15</c:v>
                </c:pt>
                <c:pt idx="6">
                  <c:v>0.17</c:v>
                </c:pt>
                <c:pt idx="7">
                  <c:v>0.18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0.35</c:v>
                </c:pt>
              </c:numCache>
            </c:numRef>
          </c:xVal>
          <c:yVal>
            <c:numRef>
              <c:f>'Load-Latency Curve '!$B$2:$B$26</c:f>
              <c:numCache>
                <c:formatCode>General</c:formatCode>
                <c:ptCount val="25"/>
                <c:pt idx="0">
                  <c:v>23.2</c:v>
                </c:pt>
                <c:pt idx="1">
                  <c:v>24.5</c:v>
                </c:pt>
                <c:pt idx="2">
                  <c:v>27.3</c:v>
                </c:pt>
                <c:pt idx="3">
                  <c:v>32.3</c:v>
                </c:pt>
                <c:pt idx="4">
                  <c:v>38.3</c:v>
                </c:pt>
                <c:pt idx="5">
                  <c:v>47.9</c:v>
                </c:pt>
                <c:pt idx="6">
                  <c:v>62.2</c:v>
                </c:pt>
                <c:pt idx="7">
                  <c:v>86.5</c:v>
                </c:pt>
                <c:pt idx="8">
                  <c:v>139.2</c:v>
                </c:pt>
                <c:pt idx="9">
                  <c:v>340.9</c:v>
                </c:pt>
                <c:pt idx="10">
                  <c:v>480.2</c:v>
                </c:pt>
                <c:pt idx="11">
                  <c:v>652.8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'Load-Latency Curve '!$E$1</c:f>
              <c:strCache>
                <c:ptCount val="1"/>
                <c:pt idx="0">
                  <c:v>Corona</c:v>
                </c:pt>
              </c:strCache>
            </c:strRef>
          </c:tx>
          <c:spPr>
            <a:ln>
              <a:solidFill>
                <a:srgbClr val="F79646"/>
              </a:solidFill>
            </a:ln>
          </c:spPr>
          <c:marker>
            <c:symbol val="square"/>
            <c:size val="9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'Load-Latency Curve '!$D$2:$D$19</c:f>
              <c:numCache>
                <c:formatCode>General</c:formatCode>
                <c:ptCount val="18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</c:v>
                </c:pt>
                <c:pt idx="11">
                  <c:v>0.6</c:v>
                </c:pt>
                <c:pt idx="12">
                  <c:v>0.65</c:v>
                </c:pt>
                <c:pt idx="13">
                  <c:v>0.66</c:v>
                </c:pt>
                <c:pt idx="14">
                  <c:v>0.68</c:v>
                </c:pt>
                <c:pt idx="15">
                  <c:v>0.7</c:v>
                </c:pt>
                <c:pt idx="16">
                  <c:v>0.75</c:v>
                </c:pt>
                <c:pt idx="17">
                  <c:v>0.8</c:v>
                </c:pt>
              </c:numCache>
            </c:numRef>
          </c:xVal>
          <c:yVal>
            <c:numRef>
              <c:f>'Load-Latency Curve '!$E$2:$E$19</c:f>
              <c:numCache>
                <c:formatCode>General</c:formatCode>
                <c:ptCount val="18"/>
                <c:pt idx="0">
                  <c:v>16.9</c:v>
                </c:pt>
                <c:pt idx="1">
                  <c:v>16.9</c:v>
                </c:pt>
                <c:pt idx="2">
                  <c:v>16.9</c:v>
                </c:pt>
                <c:pt idx="3">
                  <c:v>16.9</c:v>
                </c:pt>
                <c:pt idx="4">
                  <c:v>17.0</c:v>
                </c:pt>
                <c:pt idx="5">
                  <c:v>17.0</c:v>
                </c:pt>
                <c:pt idx="6">
                  <c:v>17.0</c:v>
                </c:pt>
                <c:pt idx="7">
                  <c:v>17.1</c:v>
                </c:pt>
                <c:pt idx="8">
                  <c:v>17.1</c:v>
                </c:pt>
                <c:pt idx="9">
                  <c:v>17.2</c:v>
                </c:pt>
                <c:pt idx="10">
                  <c:v>17.4</c:v>
                </c:pt>
                <c:pt idx="11">
                  <c:v>18.2</c:v>
                </c:pt>
                <c:pt idx="12">
                  <c:v>22.4</c:v>
                </c:pt>
                <c:pt idx="13">
                  <c:v>28.9</c:v>
                </c:pt>
                <c:pt idx="14">
                  <c:v>50.4</c:v>
                </c:pt>
                <c:pt idx="15">
                  <c:v>110.8</c:v>
                </c:pt>
                <c:pt idx="16">
                  <c:v>370.2</c:v>
                </c:pt>
                <c:pt idx="17">
                  <c:v>682.3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'Load-Latency Curve '!$K$1</c:f>
              <c:strCache>
                <c:ptCount val="1"/>
                <c:pt idx="0">
                  <c:v>Firefly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circle"/>
            <c:size val="9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marker>
          <c:xVal>
            <c:numRef>
              <c:f>'Load-Latency Curve '!$J$2:$J$27</c:f>
              <c:numCache>
                <c:formatCode>General</c:formatCode>
                <c:ptCount val="26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0.77</c:v>
                </c:pt>
                <c:pt idx="20">
                  <c:v>0.775</c:v>
                </c:pt>
                <c:pt idx="21">
                  <c:v>0.78</c:v>
                </c:pt>
                <c:pt idx="22">
                  <c:v>0.785</c:v>
                </c:pt>
                <c:pt idx="23">
                  <c:v>0.79</c:v>
                </c:pt>
                <c:pt idx="24">
                  <c:v>0.795</c:v>
                </c:pt>
                <c:pt idx="25">
                  <c:v>0.8</c:v>
                </c:pt>
              </c:numCache>
            </c:numRef>
          </c:xVal>
          <c:yVal>
            <c:numRef>
              <c:f>'Load-Latency Curve '!$K$2:$K$27</c:f>
              <c:numCache>
                <c:formatCode>General</c:formatCode>
                <c:ptCount val="26"/>
                <c:pt idx="0">
                  <c:v>18.56</c:v>
                </c:pt>
                <c:pt idx="1">
                  <c:v>18.59</c:v>
                </c:pt>
                <c:pt idx="2">
                  <c:v>18.64</c:v>
                </c:pt>
                <c:pt idx="3">
                  <c:v>18.69</c:v>
                </c:pt>
                <c:pt idx="4">
                  <c:v>18.76</c:v>
                </c:pt>
                <c:pt idx="5">
                  <c:v>18.83</c:v>
                </c:pt>
                <c:pt idx="6">
                  <c:v>18.91</c:v>
                </c:pt>
                <c:pt idx="7">
                  <c:v>19.01</c:v>
                </c:pt>
                <c:pt idx="8">
                  <c:v>19.13</c:v>
                </c:pt>
                <c:pt idx="9">
                  <c:v>19.27</c:v>
                </c:pt>
                <c:pt idx="10">
                  <c:v>19.44</c:v>
                </c:pt>
                <c:pt idx="11">
                  <c:v>19.64</c:v>
                </c:pt>
                <c:pt idx="12">
                  <c:v>19.89</c:v>
                </c:pt>
                <c:pt idx="13">
                  <c:v>20.22</c:v>
                </c:pt>
                <c:pt idx="14">
                  <c:v>20.65</c:v>
                </c:pt>
                <c:pt idx="15">
                  <c:v>21.21</c:v>
                </c:pt>
                <c:pt idx="16">
                  <c:v>22.16</c:v>
                </c:pt>
                <c:pt idx="17">
                  <c:v>23.73</c:v>
                </c:pt>
                <c:pt idx="18">
                  <c:v>27.31</c:v>
                </c:pt>
                <c:pt idx="19">
                  <c:v>29.4</c:v>
                </c:pt>
                <c:pt idx="20">
                  <c:v>30.0</c:v>
                </c:pt>
                <c:pt idx="21">
                  <c:v>33.01</c:v>
                </c:pt>
                <c:pt idx="22">
                  <c:v>54.2</c:v>
                </c:pt>
                <c:pt idx="23">
                  <c:v>92.1</c:v>
                </c:pt>
                <c:pt idx="24">
                  <c:v>143.2</c:v>
                </c:pt>
                <c:pt idx="25">
                  <c:v>239.79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'Load-Latency Curve '!$H$1</c:f>
              <c:strCache>
                <c:ptCount val="1"/>
                <c:pt idx="0">
                  <c:v>Galaxy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'Load-Latency Curve '!$G$2:$G$25</c:f>
              <c:numCache>
                <c:formatCode>General</c:formatCode>
                <c:ptCount val="2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0.72</c:v>
                </c:pt>
                <c:pt idx="15">
                  <c:v>0.73</c:v>
                </c:pt>
                <c:pt idx="16">
                  <c:v>0.74</c:v>
                </c:pt>
                <c:pt idx="17">
                  <c:v>0.75</c:v>
                </c:pt>
                <c:pt idx="18">
                  <c:v>0.752</c:v>
                </c:pt>
                <c:pt idx="19">
                  <c:v>0.76</c:v>
                </c:pt>
                <c:pt idx="20">
                  <c:v>0.77</c:v>
                </c:pt>
                <c:pt idx="21">
                  <c:v>0.78</c:v>
                </c:pt>
                <c:pt idx="22">
                  <c:v>0.79</c:v>
                </c:pt>
                <c:pt idx="23">
                  <c:v>0.8</c:v>
                </c:pt>
              </c:numCache>
            </c:numRef>
          </c:xVal>
          <c:yVal>
            <c:numRef>
              <c:f>'Load-Latency Curve '!$H$2:$H$25</c:f>
              <c:numCache>
                <c:formatCode>General</c:formatCode>
                <c:ptCount val="24"/>
                <c:pt idx="0">
                  <c:v>16.5</c:v>
                </c:pt>
                <c:pt idx="1">
                  <c:v>16.5</c:v>
                </c:pt>
                <c:pt idx="2">
                  <c:v>16.5</c:v>
                </c:pt>
                <c:pt idx="3">
                  <c:v>16.5</c:v>
                </c:pt>
                <c:pt idx="4">
                  <c:v>16.5</c:v>
                </c:pt>
                <c:pt idx="5">
                  <c:v>16.5</c:v>
                </c:pt>
                <c:pt idx="6">
                  <c:v>16.6</c:v>
                </c:pt>
                <c:pt idx="7">
                  <c:v>16.6</c:v>
                </c:pt>
                <c:pt idx="8">
                  <c:v>16.6</c:v>
                </c:pt>
                <c:pt idx="9">
                  <c:v>16.7</c:v>
                </c:pt>
                <c:pt idx="10">
                  <c:v>16.7</c:v>
                </c:pt>
                <c:pt idx="11">
                  <c:v>16.9</c:v>
                </c:pt>
                <c:pt idx="12">
                  <c:v>17.4</c:v>
                </c:pt>
                <c:pt idx="13">
                  <c:v>19.2</c:v>
                </c:pt>
                <c:pt idx="14">
                  <c:v>21.1</c:v>
                </c:pt>
                <c:pt idx="15">
                  <c:v>21.8</c:v>
                </c:pt>
                <c:pt idx="16">
                  <c:v>23.0</c:v>
                </c:pt>
                <c:pt idx="17">
                  <c:v>27.2</c:v>
                </c:pt>
                <c:pt idx="18">
                  <c:v>31.1</c:v>
                </c:pt>
                <c:pt idx="19">
                  <c:v>44.1</c:v>
                </c:pt>
                <c:pt idx="20">
                  <c:v>85.1</c:v>
                </c:pt>
                <c:pt idx="21">
                  <c:v>159.1</c:v>
                </c:pt>
                <c:pt idx="22">
                  <c:v>330.6</c:v>
                </c:pt>
                <c:pt idx="23">
                  <c:v>685.1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787624"/>
        <c:axId val="-2130779464"/>
      </c:scatterChart>
      <c:valAx>
        <c:axId val="-2130787624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Injection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779464"/>
        <c:crosses val="autoZero"/>
        <c:crossBetween val="midCat"/>
        <c:majorUnit val="0.1"/>
      </c:valAx>
      <c:valAx>
        <c:axId val="-2130779464"/>
        <c:scaling>
          <c:orientation val="minMax"/>
          <c:max val="80.0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Avg. Latency (cycles)</a:t>
                </a:r>
              </a:p>
            </c:rich>
          </c:tx>
          <c:layout>
            <c:manualLayout>
              <c:xMode val="edge"/>
              <c:yMode val="edge"/>
              <c:x val="0.00139660900858105"/>
              <c:y val="0.0743275870600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0787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334111252579"/>
          <c:y val="0.22012810953126"/>
          <c:w val="0.17998031496063"/>
          <c:h val="0.49069071137479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53249061708"/>
          <c:y val="0.0348948472171245"/>
          <c:w val="0.413523585813191"/>
          <c:h val="0.74379259821674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'Macrochip vs Galaxy CouplerSens'!$A$3</c:f>
              <c:strCache>
                <c:ptCount val="1"/>
                <c:pt idx="0">
                  <c:v>Macrochip (0.05 dB/cm)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CouplerSens'!$B$3:$AZ$3</c:f>
              <c:numCache>
                <c:formatCode>General</c:formatCode>
                <c:ptCount val="51"/>
                <c:pt idx="0">
                  <c:v>0.205631662621509</c:v>
                </c:pt>
                <c:pt idx="1">
                  <c:v>0.220338296267053</c:v>
                </c:pt>
                <c:pt idx="2">
                  <c:v>0.236096738133311</c:v>
                </c:pt>
                <c:pt idx="3">
                  <c:v>0.25298221281347</c:v>
                </c:pt>
                <c:pt idx="4">
                  <c:v>0.271075324911362</c:v>
                </c:pt>
                <c:pt idx="5">
                  <c:v>0.290462443816081</c:v>
                </c:pt>
                <c:pt idx="6">
                  <c:v>0.311236115995425</c:v>
                </c:pt>
                <c:pt idx="7">
                  <c:v>0.333495506776269</c:v>
                </c:pt>
                <c:pt idx="8">
                  <c:v>0.357346873720771</c:v>
                </c:pt>
                <c:pt idx="9">
                  <c:v>0.382904073858111</c:v>
                </c:pt>
                <c:pt idx="10">
                  <c:v>0.410289107193092</c:v>
                </c:pt>
                <c:pt idx="11">
                  <c:v>0.4396326990861</c:v>
                </c:pt>
                <c:pt idx="12">
                  <c:v>0.471074924284472</c:v>
                </c:pt>
                <c:pt idx="13">
                  <c:v>0.504765875584155</c:v>
                </c:pt>
                <c:pt idx="14">
                  <c:v>0.540866380313586</c:v>
                </c:pt>
                <c:pt idx="15">
                  <c:v>0.579548768059993</c:v>
                </c:pt>
                <c:pt idx="16">
                  <c:v>0.620997693302954</c:v>
                </c:pt>
                <c:pt idx="17">
                  <c:v>0.665411016882137</c:v>
                </c:pt>
                <c:pt idx="18">
                  <c:v>0.713000750506998</c:v>
                </c:pt>
                <c:pt idx="19">
                  <c:v>0.76399406881715</c:v>
                </c:pt>
                <c:pt idx="20">
                  <c:v>0.818634393824605</c:v>
                </c:pt>
                <c:pt idx="21">
                  <c:v>0.87718255691455</c:v>
                </c:pt>
                <c:pt idx="22">
                  <c:v>0.939918043951625</c:v>
                </c:pt>
                <c:pt idx="23">
                  <c:v>1.007140329435335</c:v>
                </c:pt>
                <c:pt idx="24">
                  <c:v>1.079170306073324</c:v>
                </c:pt>
                <c:pt idx="25">
                  <c:v>1.156351816596745</c:v>
                </c:pt>
                <c:pt idx="26">
                  <c:v>1.239053295129987</c:v>
                </c:pt>
                <c:pt idx="27">
                  <c:v>1.327669525950051</c:v>
                </c:pt>
                <c:pt idx="28">
                  <c:v>1.422623528031142</c:v>
                </c:pt>
                <c:pt idx="29">
                  <c:v>1.524368574370601</c:v>
                </c:pt>
                <c:pt idx="30">
                  <c:v>1.633390355735628</c:v>
                </c:pt>
                <c:pt idx="31">
                  <c:v>1.750209299159646</c:v>
                </c:pt>
                <c:pt idx="32">
                  <c:v>1.875383052255938</c:v>
                </c:pt>
                <c:pt idx="33">
                  <c:v>2.009509145207668</c:v>
                </c:pt>
                <c:pt idx="34">
                  <c:v>2.153227843141536</c:v>
                </c:pt>
                <c:pt idx="35">
                  <c:v>2.307225202501286</c:v>
                </c:pt>
                <c:pt idx="36">
                  <c:v>2.472236346010873</c:v>
                </c:pt>
                <c:pt idx="37">
                  <c:v>2.649048971860733</c:v>
                </c:pt>
                <c:pt idx="38">
                  <c:v>2.8385071138686</c:v>
                </c:pt>
                <c:pt idx="39">
                  <c:v>3.041515170564488</c:v>
                </c:pt>
                <c:pt idx="40">
                  <c:v>3.259042222432899</c:v>
                </c:pt>
                <c:pt idx="41">
                  <c:v>3.492126657921326</c:v>
                </c:pt>
                <c:pt idx="42">
                  <c:v>3.741881130297583</c:v>
                </c:pt>
                <c:pt idx="43">
                  <c:v>4.009497869018174</c:v>
                </c:pt>
                <c:pt idx="44">
                  <c:v>4.296254370962017</c:v>
                </c:pt>
                <c:pt idx="45">
                  <c:v>4.603519498697248</c:v>
                </c:pt>
                <c:pt idx="46">
                  <c:v>4.93276001489185</c:v>
                </c:pt>
                <c:pt idx="47">
                  <c:v>5.285547584060757</c:v>
                </c:pt>
                <c:pt idx="48">
                  <c:v>5.663566275073085</c:v>
                </c:pt>
                <c:pt idx="49">
                  <c:v>6.068620600233459</c:v>
                </c:pt>
                <c:pt idx="50">
                  <c:v>6.502644129312781</c:v>
                </c:pt>
              </c:numCache>
            </c:numRef>
          </c:yVal>
          <c:smooth val="1"/>
        </c:ser>
        <c:ser>
          <c:idx val="6"/>
          <c:order val="1"/>
          <c:tx>
            <c:strRef>
              <c:f>'Macrochip vs Galaxy CouplerSens'!$A$10</c:f>
              <c:strCache>
                <c:ptCount val="1"/>
                <c:pt idx="0">
                  <c:v>OPC passive-aligned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1"/>
            <c:spPr>
              <a:noFill/>
              <a:ln w="38100">
                <a:solidFill>
                  <a:srgbClr val="C00000"/>
                </a:solidFill>
              </a:ln>
            </c:spPr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CouplerSens'!$B$10:$AZ$10</c:f>
              <c:numCache>
                <c:formatCode>General</c:formatCode>
                <c:ptCount val="51"/>
                <c:pt idx="30">
                  <c:v>1.633390355735628</c:v>
                </c:pt>
              </c:numCache>
            </c:numRef>
          </c:yVal>
          <c:smooth val="1"/>
        </c:ser>
        <c:ser>
          <c:idx val="7"/>
          <c:order val="2"/>
          <c:tx>
            <c:strRef>
              <c:f>'Macrochip vs Galaxy CouplerSens'!$A$11</c:f>
              <c:strCache>
                <c:ptCount val="1"/>
                <c:pt idx="0">
                  <c:v>OPC active-aligned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noFill/>
              <a:ln w="38100">
                <a:solidFill>
                  <a:srgbClr val="C00000"/>
                </a:solidFill>
              </a:ln>
            </c:spPr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CouplerSens'!$B$11:$AZ$11</c:f>
              <c:numCache>
                <c:formatCode>General</c:formatCode>
                <c:ptCount val="51"/>
                <c:pt idx="25">
                  <c:v>1.156351816596745</c:v>
                </c:pt>
              </c:numCache>
            </c:numRef>
          </c:yVal>
          <c:smooth val="1"/>
        </c:ser>
        <c:ser>
          <c:idx val="8"/>
          <c:order val="3"/>
          <c:tx>
            <c:strRef>
              <c:f>'Macrochip vs Galaxy CouplerSens'!$A$12</c:f>
              <c:strCache>
                <c:ptCount val="1"/>
                <c:pt idx="0">
                  <c:v>OPC predicted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 w="38100">
                <a:solidFill>
                  <a:srgbClr val="C00000"/>
                </a:solidFill>
              </a:ln>
            </c:spPr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CouplerSens'!$B$12:$AZ$12</c:f>
              <c:numCache>
                <c:formatCode>General</c:formatCode>
                <c:ptCount val="51"/>
                <c:pt idx="2">
                  <c:v>0.236096738133311</c:v>
                </c:pt>
              </c:numCache>
            </c:numRef>
          </c:yVal>
          <c:smooth val="1"/>
        </c:ser>
        <c:ser>
          <c:idx val="2"/>
          <c:order val="4"/>
          <c:tx>
            <c:strRef>
              <c:f>'Macrochip vs Galaxy CouplerSens'!$A$2</c:f>
              <c:strCache>
                <c:ptCount val="1"/>
                <c:pt idx="0">
                  <c:v>Galaxy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CouplerSens'!$B$2:$AZ$2</c:f>
              <c:numCache>
                <c:formatCode>General</c:formatCode>
                <c:ptCount val="51"/>
                <c:pt idx="0">
                  <c:v>0.0538517721997528</c:v>
                </c:pt>
                <c:pt idx="1">
                  <c:v>0.0563897280334949</c:v>
                </c:pt>
                <c:pt idx="2">
                  <c:v>0.0590472940406987</c:v>
                </c:pt>
                <c:pt idx="3">
                  <c:v>0.0618301072751713</c:v>
                </c:pt>
                <c:pt idx="4">
                  <c:v>0.0647440704568815</c:v>
                </c:pt>
                <c:pt idx="5">
                  <c:v>0.0677953644924195</c:v>
                </c:pt>
                <c:pt idx="6">
                  <c:v>0.0709904615855287</c:v>
                </c:pt>
                <c:pt idx="7">
                  <c:v>0.0743361389655178</c:v>
                </c:pt>
                <c:pt idx="8">
                  <c:v>0.0778394932626726</c:v>
                </c:pt>
                <c:pt idx="9">
                  <c:v>0.0815079555611602</c:v>
                </c:pt>
                <c:pt idx="10">
                  <c:v>0.0853493071613549</c:v>
                </c:pt>
                <c:pt idx="11">
                  <c:v>0.0893716960850198</c:v>
                </c:pt>
                <c:pt idx="12">
                  <c:v>0.093583654358353</c:v>
                </c:pt>
                <c:pt idx="13">
                  <c:v>0.0979941161095595</c:v>
                </c:pt>
                <c:pt idx="14">
                  <c:v>0.102612436519334</c:v>
                </c:pt>
                <c:pt idx="15">
                  <c:v>0.107448411664456</c:v>
                </c:pt>
                <c:pt idx="16">
                  <c:v>0.112512299296577</c:v>
                </c:pt>
                <c:pt idx="17">
                  <c:v>0.117814840600293</c:v>
                </c:pt>
                <c:pt idx="18">
                  <c:v>0.123367282976633</c:v>
                </c:pt>
                <c:pt idx="19">
                  <c:v>0.129181403900306</c:v>
                </c:pt>
                <c:pt idx="20">
                  <c:v>0.135269535901304</c:v>
                </c:pt>
                <c:pt idx="21">
                  <c:v>0.141644592723852</c:v>
                </c:pt>
                <c:pt idx="22">
                  <c:v>0.148320096718188</c:v>
                </c:pt>
                <c:pt idx="23">
                  <c:v>0.155310207523285</c:v>
                </c:pt>
                <c:pt idx="24">
                  <c:v>0.162629752101341</c:v>
                </c:pt>
                <c:pt idx="25">
                  <c:v>0.170294256187755</c:v>
                </c:pt>
                <c:pt idx="26">
                  <c:v>0.178319977223292</c:v>
                </c:pt>
                <c:pt idx="27">
                  <c:v>0.186723938838295</c:v>
                </c:pt>
                <c:pt idx="28">
                  <c:v>0.195523966962089</c:v>
                </c:pt>
                <c:pt idx="29">
                  <c:v>0.204738727634164</c:v>
                </c:pt>
                <c:pt idx="30">
                  <c:v>0.214387766597351</c:v>
                </c:pt>
                <c:pt idx="31">
                  <c:v>0.224491550756959</c:v>
                </c:pt>
                <c:pt idx="32">
                  <c:v>0.23507151159383</c:v>
                </c:pt>
                <c:pt idx="33">
                  <c:v>0.246150090623377</c:v>
                </c:pt>
                <c:pt idx="34">
                  <c:v>0.257750786997054</c:v>
                </c:pt>
                <c:pt idx="35">
                  <c:v>0.269898207347202</c:v>
                </c:pt>
                <c:pt idx="36">
                  <c:v>0.282618117981016</c:v>
                </c:pt>
                <c:pt idx="37">
                  <c:v>0.295937499534339</c:v>
                </c:pt>
                <c:pt idx="38">
                  <c:v>0.309884604201206</c:v>
                </c:pt>
                <c:pt idx="39">
                  <c:v>0.324489015660537</c:v>
                </c:pt>
                <c:pt idx="40">
                  <c:v>0.339781711827083</c:v>
                </c:pt>
                <c:pt idx="41">
                  <c:v>0.355795130559743</c:v>
                </c:pt>
                <c:pt idx="42">
                  <c:v>0.372563238466604</c:v>
                </c:pt>
                <c:pt idx="43">
                  <c:v>0.390121602952676</c:v>
                </c:pt>
                <c:pt idx="44">
                  <c:v>0.408507467663125</c:v>
                </c:pt>
                <c:pt idx="45">
                  <c:v>0.427759831482037</c:v>
                </c:pt>
                <c:pt idx="46">
                  <c:v>0.447919531254283</c:v>
                </c:pt>
                <c:pt idx="47">
                  <c:v>0.469029328405937</c:v>
                </c:pt>
                <c:pt idx="48">
                  <c:v>0.491133999646997</c:v>
                </c:pt>
                <c:pt idx="49">
                  <c:v>0.514280431948791</c:v>
                </c:pt>
                <c:pt idx="50">
                  <c:v>0.538517721997527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'Macrochip vs Galaxy CouplerSens'!$A$2</c:f>
              <c:strCache>
                <c:ptCount val="1"/>
                <c:pt idx="0">
                  <c:v>Galaxy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CouplerSens'!$B$2:$AZ$2</c:f>
              <c:numCache>
                <c:formatCode>General</c:formatCode>
                <c:ptCount val="51"/>
                <c:pt idx="0">
                  <c:v>0.0538517721997528</c:v>
                </c:pt>
                <c:pt idx="1">
                  <c:v>0.0563897280334949</c:v>
                </c:pt>
                <c:pt idx="2">
                  <c:v>0.0590472940406987</c:v>
                </c:pt>
                <c:pt idx="3">
                  <c:v>0.0618301072751713</c:v>
                </c:pt>
                <c:pt idx="4">
                  <c:v>0.0647440704568815</c:v>
                </c:pt>
                <c:pt idx="5">
                  <c:v>0.0677953644924195</c:v>
                </c:pt>
                <c:pt idx="6">
                  <c:v>0.0709904615855287</c:v>
                </c:pt>
                <c:pt idx="7">
                  <c:v>0.0743361389655178</c:v>
                </c:pt>
                <c:pt idx="8">
                  <c:v>0.0778394932626726</c:v>
                </c:pt>
                <c:pt idx="9">
                  <c:v>0.0815079555611602</c:v>
                </c:pt>
                <c:pt idx="10">
                  <c:v>0.0853493071613549</c:v>
                </c:pt>
                <c:pt idx="11">
                  <c:v>0.0893716960850198</c:v>
                </c:pt>
                <c:pt idx="12">
                  <c:v>0.093583654358353</c:v>
                </c:pt>
                <c:pt idx="13">
                  <c:v>0.0979941161095595</c:v>
                </c:pt>
                <c:pt idx="14">
                  <c:v>0.102612436519334</c:v>
                </c:pt>
                <c:pt idx="15">
                  <c:v>0.107448411664456</c:v>
                </c:pt>
                <c:pt idx="16">
                  <c:v>0.112512299296577</c:v>
                </c:pt>
                <c:pt idx="17">
                  <c:v>0.117814840600293</c:v>
                </c:pt>
                <c:pt idx="18">
                  <c:v>0.123367282976633</c:v>
                </c:pt>
                <c:pt idx="19">
                  <c:v>0.129181403900306</c:v>
                </c:pt>
                <c:pt idx="20">
                  <c:v>0.135269535901304</c:v>
                </c:pt>
                <c:pt idx="21">
                  <c:v>0.141644592723852</c:v>
                </c:pt>
                <c:pt idx="22">
                  <c:v>0.148320096718188</c:v>
                </c:pt>
                <c:pt idx="23">
                  <c:v>0.155310207523285</c:v>
                </c:pt>
                <c:pt idx="24">
                  <c:v>0.162629752101341</c:v>
                </c:pt>
                <c:pt idx="25">
                  <c:v>0.170294256187755</c:v>
                </c:pt>
                <c:pt idx="26">
                  <c:v>0.178319977223292</c:v>
                </c:pt>
                <c:pt idx="27">
                  <c:v>0.186723938838295</c:v>
                </c:pt>
                <c:pt idx="28">
                  <c:v>0.195523966962089</c:v>
                </c:pt>
                <c:pt idx="29">
                  <c:v>0.204738727634164</c:v>
                </c:pt>
                <c:pt idx="30">
                  <c:v>0.214387766597351</c:v>
                </c:pt>
                <c:pt idx="31">
                  <c:v>0.224491550756959</c:v>
                </c:pt>
                <c:pt idx="32">
                  <c:v>0.23507151159383</c:v>
                </c:pt>
                <c:pt idx="33">
                  <c:v>0.246150090623377</c:v>
                </c:pt>
                <c:pt idx="34">
                  <c:v>0.257750786997054</c:v>
                </c:pt>
                <c:pt idx="35">
                  <c:v>0.269898207347202</c:v>
                </c:pt>
                <c:pt idx="36">
                  <c:v>0.282618117981016</c:v>
                </c:pt>
                <c:pt idx="37">
                  <c:v>0.295937499534339</c:v>
                </c:pt>
                <c:pt idx="38">
                  <c:v>0.309884604201206</c:v>
                </c:pt>
                <c:pt idx="39">
                  <c:v>0.324489015660537</c:v>
                </c:pt>
                <c:pt idx="40">
                  <c:v>0.339781711827083</c:v>
                </c:pt>
                <c:pt idx="41">
                  <c:v>0.355795130559743</c:v>
                </c:pt>
                <c:pt idx="42">
                  <c:v>0.372563238466604</c:v>
                </c:pt>
                <c:pt idx="43">
                  <c:v>0.390121602952676</c:v>
                </c:pt>
                <c:pt idx="44">
                  <c:v>0.408507467663125</c:v>
                </c:pt>
                <c:pt idx="45">
                  <c:v>0.427759831482037</c:v>
                </c:pt>
                <c:pt idx="46">
                  <c:v>0.447919531254283</c:v>
                </c:pt>
                <c:pt idx="47">
                  <c:v>0.469029328405937</c:v>
                </c:pt>
                <c:pt idx="48">
                  <c:v>0.491133999646997</c:v>
                </c:pt>
                <c:pt idx="49">
                  <c:v>0.514280431948791</c:v>
                </c:pt>
                <c:pt idx="50">
                  <c:v>0.538517721997527</c:v>
                </c:pt>
              </c:numCache>
            </c:numRef>
          </c:yVal>
          <c:smooth val="1"/>
        </c:ser>
        <c:ser>
          <c:idx val="0"/>
          <c:order val="6"/>
          <c:tx>
            <c:strRef>
              <c:f>'Macrochip vs Galaxy CouplerSens'!$A$7</c:f>
              <c:strCache>
                <c:ptCount val="1"/>
                <c:pt idx="0">
                  <c:v>SiON cladding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1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</c:spPr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CouplerSens'!$B$7:$AZ$7</c:f>
              <c:numCache>
                <c:formatCode>General</c:formatCode>
                <c:ptCount val="51"/>
                <c:pt idx="28">
                  <c:v>0.195523966962089</c:v>
                </c:pt>
              </c:numCache>
            </c:numRef>
          </c:yVal>
          <c:smooth val="1"/>
        </c:ser>
        <c:ser>
          <c:idx val="3"/>
          <c:order val="7"/>
          <c:tx>
            <c:strRef>
              <c:f>'Macrochip vs Galaxy CouplerSens'!$A$8</c:f>
              <c:strCache>
                <c:ptCount val="1"/>
                <c:pt idx="0">
                  <c:v>SU-8 cladding</c:v>
                </c:pt>
              </c:strCache>
            </c:strRef>
          </c:tx>
          <c:spPr>
            <a:ln w="0">
              <a:noFill/>
            </a:ln>
          </c:spPr>
          <c:marker>
            <c:symbol val="diamond"/>
            <c:size val="11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</c:spPr>
          </c:marker>
          <c:xVal>
            <c:numRef>
              <c:f>'Macrochip vs Galaxy CouplerSens'!$B$1:$AZ$1</c:f>
              <c:numCache>
                <c:formatCode>General</c:formatCode>
                <c:ptCount val="5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</c:v>
                </c:pt>
                <c:pt idx="8">
                  <c:v>1.800000000000001</c:v>
                </c:pt>
                <c:pt idx="9">
                  <c:v>1.900000000000001</c:v>
                </c:pt>
                <c:pt idx="10">
                  <c:v>2.000000000000001</c:v>
                </c:pt>
                <c:pt idx="11">
                  <c:v>2.100000000000001</c:v>
                </c:pt>
                <c:pt idx="12">
                  <c:v>2.200000000000001</c:v>
                </c:pt>
                <c:pt idx="13">
                  <c:v>2.300000000000001</c:v>
                </c:pt>
                <c:pt idx="14">
                  <c:v>2.400000000000001</c:v>
                </c:pt>
                <c:pt idx="15">
                  <c:v>2.500000000000001</c:v>
                </c:pt>
                <c:pt idx="16">
                  <c:v>2.600000000000001</c:v>
                </c:pt>
                <c:pt idx="17">
                  <c:v>2.700000000000001</c:v>
                </c:pt>
                <c:pt idx="18">
                  <c:v>2.800000000000002</c:v>
                </c:pt>
                <c:pt idx="19">
                  <c:v>2.900000000000002</c:v>
                </c:pt>
                <c:pt idx="20">
                  <c:v>3.000000000000002</c:v>
                </c:pt>
                <c:pt idx="21">
                  <c:v>3.100000000000002</c:v>
                </c:pt>
                <c:pt idx="22">
                  <c:v>3.200000000000002</c:v>
                </c:pt>
                <c:pt idx="23">
                  <c:v>3.300000000000002</c:v>
                </c:pt>
                <c:pt idx="24">
                  <c:v>3.400000000000002</c:v>
                </c:pt>
                <c:pt idx="25">
                  <c:v>3.500000000000002</c:v>
                </c:pt>
                <c:pt idx="26">
                  <c:v>3.600000000000002</c:v>
                </c:pt>
                <c:pt idx="27">
                  <c:v>3.700000000000002</c:v>
                </c:pt>
                <c:pt idx="28">
                  <c:v>3.800000000000002</c:v>
                </c:pt>
                <c:pt idx="29">
                  <c:v>3.900000000000003</c:v>
                </c:pt>
                <c:pt idx="30">
                  <c:v>4.000000000000003</c:v>
                </c:pt>
                <c:pt idx="31">
                  <c:v>4.100000000000001</c:v>
                </c:pt>
                <c:pt idx="32">
                  <c:v>4.200000000000002</c:v>
                </c:pt>
                <c:pt idx="33">
                  <c:v>4.300000000000002</c:v>
                </c:pt>
                <c:pt idx="34">
                  <c:v>4.400000000000001</c:v>
                </c:pt>
                <c:pt idx="35">
                  <c:v>4.500000000000001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4.899999999999999</c:v>
                </c:pt>
                <c:pt idx="40">
                  <c:v>5.0</c:v>
                </c:pt>
                <c:pt idx="41">
                  <c:v>5.099999999999999</c:v>
                </c:pt>
                <c:pt idx="42">
                  <c:v>5.199999999999997</c:v>
                </c:pt>
                <c:pt idx="43">
                  <c:v>5.299999999999998</c:v>
                </c:pt>
                <c:pt idx="44">
                  <c:v>5.399999999999998</c:v>
                </c:pt>
                <c:pt idx="45">
                  <c:v>5.499999999999997</c:v>
                </c:pt>
                <c:pt idx="46">
                  <c:v>5.599999999999997</c:v>
                </c:pt>
                <c:pt idx="47">
                  <c:v>5.699999999999997</c:v>
                </c:pt>
                <c:pt idx="48">
                  <c:v>5.799999999999996</c:v>
                </c:pt>
                <c:pt idx="49">
                  <c:v>5.899999999999996</c:v>
                </c:pt>
                <c:pt idx="50">
                  <c:v>5.999999999999995</c:v>
                </c:pt>
              </c:numCache>
            </c:numRef>
          </c:xVal>
          <c:yVal>
            <c:numRef>
              <c:f>'Macrochip vs Galaxy CouplerSens'!$B$8:$AZ$8</c:f>
              <c:numCache>
                <c:formatCode>General</c:formatCode>
                <c:ptCount val="51"/>
                <c:pt idx="41">
                  <c:v>0.355795130559743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859448"/>
        <c:axId val="-2130850840"/>
      </c:scatterChart>
      <c:valAx>
        <c:axId val="-2130859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Coupler Loss (dB)</a:t>
                </a:r>
              </a:p>
            </c:rich>
          </c:tx>
          <c:layout>
            <c:manualLayout>
              <c:xMode val="edge"/>
              <c:yMode val="edge"/>
              <c:x val="0.320963686647446"/>
              <c:y val="0.8859605005736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0850840"/>
        <c:crossesAt val="0.03125"/>
        <c:crossBetween val="midCat"/>
      </c:valAx>
      <c:valAx>
        <c:axId val="-2130850840"/>
        <c:scaling>
          <c:logBase val="2.0"/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 Laser Power per wavelength (mW)</a:t>
                </a:r>
              </a:p>
            </c:rich>
          </c:tx>
          <c:layout>
            <c:manualLayout>
              <c:xMode val="edge"/>
              <c:yMode val="edge"/>
              <c:x val="0.00675386731526337"/>
              <c:y val="0.117210280608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0859448"/>
        <c:crosses val="autoZero"/>
        <c:crossBetween val="midCat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71960360918958"/>
          <c:y val="0.0323542039906409"/>
          <c:w val="0.326006343726407"/>
          <c:h val="0.78234560759612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108538834348"/>
          <c:y val="0.291620823682407"/>
          <c:w val="0.691596225010849"/>
          <c:h val="0.471859829448456"/>
        </c:manualLayout>
      </c:layout>
      <c:scatterChart>
        <c:scatterStyle val="smoothMarker"/>
        <c:varyColors val="0"/>
        <c:ser>
          <c:idx val="5"/>
          <c:order val="0"/>
          <c:tx>
            <c:v> OS Dataset Scaling  (Muhrvold's Law)</c:v>
          </c:tx>
          <c:spPr>
            <a:ln w="38100">
              <a:solidFill>
                <a:srgbClr val="3366FF"/>
              </a:solidFill>
              <a:prstDash val="sysDash"/>
            </a:ln>
          </c:spPr>
          <c:marker>
            <c:symbol val="diamond"/>
            <c:size val="11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Sheet1!$K$47:$K$50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Sheet1!$S$47:$S$50</c:f>
              <c:numCache>
                <c:formatCode>General</c:formatCode>
                <c:ptCount val="4"/>
                <c:pt idx="0">
                  <c:v>1.0</c:v>
                </c:pt>
                <c:pt idx="1">
                  <c:v>2.368593037</c:v>
                </c:pt>
                <c:pt idx="2">
                  <c:v>5.610232974924883</c:v>
                </c:pt>
                <c:pt idx="3">
                  <c:v>17.71338222755305</c:v>
                </c:pt>
              </c:numCache>
            </c:numRef>
          </c:yVal>
          <c:smooth val="1"/>
        </c:ser>
        <c:ser>
          <c:idx val="12"/>
          <c:order val="1"/>
          <c:tx>
            <c:v> TPC Dataset  (Historic)</c:v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Sheet1!$K$47:$K$50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Sheet1!$R$47:$R$50</c:f>
              <c:numCache>
                <c:formatCode>General</c:formatCode>
                <c:ptCount val="4"/>
                <c:pt idx="0">
                  <c:v>1.0</c:v>
                </c:pt>
                <c:pt idx="1">
                  <c:v>2.146689</c:v>
                </c:pt>
                <c:pt idx="2">
                  <c:v>4.608273662721001</c:v>
                </c:pt>
                <c:pt idx="3">
                  <c:v>12.76136419117122</c:v>
                </c:pt>
              </c:numCache>
            </c:numRef>
          </c:yVal>
          <c:smooth val="1"/>
        </c:ser>
        <c:ser>
          <c:idx val="15"/>
          <c:order val="2"/>
          <c:tx>
            <c:v> Transistor Scaling  (Moore's Law)</c:v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squar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Sheet1!$K$47:$K$50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Sheet1!$T$47:$T$50</c:f>
              <c:numCache>
                <c:formatCode>General</c:formatCode>
                <c:ptCount val="4"/>
                <c:pt idx="0">
                  <c:v>1.0</c:v>
                </c:pt>
                <c:pt idx="1">
                  <c:v>2.08641975308642</c:v>
                </c:pt>
                <c:pt idx="2">
                  <c:v>4.12597656249994</c:v>
                </c:pt>
                <c:pt idx="3">
                  <c:v>10.5625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3284712"/>
        <c:axId val="-2063280936"/>
      </c:scatterChart>
      <c:valAx>
        <c:axId val="-2063284712"/>
        <c:scaling>
          <c:orientation val="minMax"/>
          <c:max val="2019.0"/>
          <c:min val="2004.0"/>
        </c:scaling>
        <c:delete val="0"/>
        <c:axPos val="b"/>
        <c:title>
          <c:tx>
            <c:rich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00" dirty="0" smtClean="0"/>
                  <a:t>Year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0.469918931020301"/>
              <c:y val="0.8685941751339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3280936"/>
        <c:crosses val="autoZero"/>
        <c:crossBetween val="midCat"/>
        <c:majorUnit val="3.0"/>
      </c:valAx>
      <c:valAx>
        <c:axId val="-20632809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200"/>
                  <a:t>Scaling Factor</a:t>
                </a:r>
              </a:p>
            </c:rich>
          </c:tx>
          <c:layout>
            <c:manualLayout>
              <c:xMode val="edge"/>
              <c:yMode val="edge"/>
              <c:x val="0.0255404987898708"/>
              <c:y val="0.3321871457488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328471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0"/>
          <c:y val="0.0158933932916114"/>
          <c:w val="1.0"/>
          <c:h val="0.20792500487543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8573928259"/>
          <c:y val="0.15245944256968"/>
          <c:w val="0.877859361329834"/>
          <c:h val="0.69937103345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Path Width Graph'!$Q$34</c:f>
              <c:strCache>
                <c:ptCount val="1"/>
                <c:pt idx="0">
                  <c:v>8 fibers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('Data Path Width Graph'!$R$42,'Data Path Width Graph'!$U$42,'Data Path Width Graph'!$X$42,'Data Path Width Graph'!$AA$42,'Data Path Width Graph'!$AD$42,'Data Path Width Graph'!$AG$42,'Data Path Width Graph'!$AJ$42,'Data Path Width Graph'!$AM$42,'Data Path Width Graph'!$AP$42)</c:f>
                <c:numCache>
                  <c:formatCode>General</c:formatCode>
                  <c:ptCount val="9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8">
                    <c:v>0.0</c:v>
                  </c:pt>
                </c:numCache>
              </c:numRef>
            </c:plus>
            <c:minus>
              <c:numRef>
                <c:f>('Data Path Width Graph'!$R$42,'Data Path Width Graph'!$U$42,'Data Path Width Graph'!$X$42,'Data Path Width Graph'!$AA$42,'Data Path Width Graph'!$AD$42,'Data Path Width Graph'!$AG$42,'Data Path Width Graph'!$AJ$42,'Data Path Width Graph'!$AM$42,'Data Path Width Graph'!$AP$42)</c:f>
                <c:numCache>
                  <c:formatCode>General</c:formatCode>
                  <c:ptCount val="9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8">
                    <c:v>0.0</c:v>
                  </c:pt>
                </c:numCache>
              </c:numRef>
            </c:minus>
          </c:errBars>
          <c:cat>
            <c:strRef>
              <c:f>('Data Path Width Graph'!$R$32,'Data Path Width Graph'!$U$32,'Data Path Width Graph'!$X$32,'Data Path Width Graph'!$AA$32,'Data Path Width Graph'!$AD$32,'Data Path Width Graph'!$AG$32,'Data Path Width Graph'!$AJ$32,'Data Path Width Graph'!$AM$32,'Data Path Width Graph'!$AP$32)</c:f>
              <c:strCache>
                <c:ptCount val="9"/>
                <c:pt idx="0">
                  <c:v>Appbt</c:v>
                </c:pt>
                <c:pt idx="1">
                  <c:v>Em3d</c:v>
                </c:pt>
                <c:pt idx="2">
                  <c:v>Ocean</c:v>
                </c:pt>
                <c:pt idx="3">
                  <c:v>Tomcatv</c:v>
                </c:pt>
                <c:pt idx="4">
                  <c:v>Barnes</c:v>
                </c:pt>
                <c:pt idx="5">
                  <c:v>Fmm</c:v>
                </c:pt>
                <c:pt idx="6">
                  <c:v>Moldyn</c:v>
                </c:pt>
                <c:pt idx="7">
                  <c:v>Water</c:v>
                </c:pt>
                <c:pt idx="8">
                  <c:v>Average</c:v>
                </c:pt>
              </c:strCache>
            </c:strRef>
          </c:cat>
          <c:val>
            <c:numRef>
              <c:f>('Data Path Width Graph'!$R$34,'Data Path Width Graph'!$U$34,'Data Path Width Graph'!$X$34,'Data Path Width Graph'!$AA$34,'Data Path Width Graph'!$AD$34,'Data Path Width Graph'!$AG$34,'Data Path Width Graph'!$AJ$34,'Data Path Width Graph'!$AM$34,'Data Path Width Graph'!$AP$34)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'Data Path Width Graph'!$Q$35</c:f>
              <c:strCache>
                <c:ptCount val="1"/>
                <c:pt idx="0">
                  <c:v>16 fibers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Graph'!$R$43:$AR$43</c:f>
                <c:numCache>
                  <c:formatCode>General</c:formatCode>
                  <c:ptCount val="27"/>
                  <c:pt idx="0">
                    <c:v>0.0247123926380368</c:v>
                  </c:pt>
                  <c:pt idx="1">
                    <c:v>0.015681472392638</c:v>
                  </c:pt>
                  <c:pt idx="2">
                    <c:v>0.0224706748466258</c:v>
                  </c:pt>
                  <c:pt idx="3">
                    <c:v>0.026399018404908</c:v>
                  </c:pt>
                  <c:pt idx="4">
                    <c:v>0.0121089570552147</c:v>
                  </c:pt>
                  <c:pt idx="5">
                    <c:v>0.0158949693251534</c:v>
                  </c:pt>
                  <c:pt idx="6">
                    <c:v>0.00926944785276073</c:v>
                  </c:pt>
                  <c:pt idx="7">
                    <c:v>0.0117673619631902</c:v>
                  </c:pt>
                  <c:pt idx="8">
                    <c:v>0.0259577914110429</c:v>
                  </c:pt>
                  <c:pt idx="9">
                    <c:v>0.0187415950920245</c:v>
                  </c:pt>
                  <c:pt idx="10">
                    <c:v>0.0149840490797546</c:v>
                  </c:pt>
                  <c:pt idx="11">
                    <c:v>0.0122868711656442</c:v>
                  </c:pt>
                  <c:pt idx="12">
                    <c:v>0.0194176687116564</c:v>
                  </c:pt>
                  <c:pt idx="13">
                    <c:v>0.0253173006134969</c:v>
                  </c:pt>
                  <c:pt idx="14">
                    <c:v>0.0281496932515337</c:v>
                  </c:pt>
                  <c:pt idx="15">
                    <c:v>0.0267263803680982</c:v>
                  </c:pt>
                  <c:pt idx="16">
                    <c:v>0.0229261349693251</c:v>
                  </c:pt>
                  <c:pt idx="17">
                    <c:v>0.0165923926380368</c:v>
                  </c:pt>
                  <c:pt idx="18">
                    <c:v>0.0227055214723926</c:v>
                  </c:pt>
                  <c:pt idx="19">
                    <c:v>0.0222073619631902</c:v>
                  </c:pt>
                  <c:pt idx="20">
                    <c:v>0.0253386503067485</c:v>
                  </c:pt>
                  <c:pt idx="21">
                    <c:v>0.0201215611089778</c:v>
                  </c:pt>
                  <c:pt idx="22">
                    <c:v>0.017122932939782</c:v>
                  </c:pt>
                  <c:pt idx="23">
                    <c:v>0.0201488444795291</c:v>
                  </c:pt>
                  <c:pt idx="24">
                    <c:v>0.0195394000940778</c:v>
                  </c:pt>
                  <c:pt idx="25">
                    <c:v>0.0173393997203018</c:v>
                  </c:pt>
                  <c:pt idx="26">
                    <c:v>0.0198373464204055</c:v>
                  </c:pt>
                </c:numCache>
              </c:numRef>
            </c:plus>
            <c:minus>
              <c:numRef>
                <c:f>'Data Path Width Graph'!$R$43:$AR$43</c:f>
                <c:numCache>
                  <c:formatCode>General</c:formatCode>
                  <c:ptCount val="27"/>
                  <c:pt idx="0">
                    <c:v>0.0247123926380368</c:v>
                  </c:pt>
                  <c:pt idx="1">
                    <c:v>0.015681472392638</c:v>
                  </c:pt>
                  <c:pt idx="2">
                    <c:v>0.0224706748466258</c:v>
                  </c:pt>
                  <c:pt idx="3">
                    <c:v>0.026399018404908</c:v>
                  </c:pt>
                  <c:pt idx="4">
                    <c:v>0.0121089570552147</c:v>
                  </c:pt>
                  <c:pt idx="5">
                    <c:v>0.0158949693251534</c:v>
                  </c:pt>
                  <c:pt idx="6">
                    <c:v>0.00926944785276073</c:v>
                  </c:pt>
                  <c:pt idx="7">
                    <c:v>0.0117673619631902</c:v>
                  </c:pt>
                  <c:pt idx="8">
                    <c:v>0.0259577914110429</c:v>
                  </c:pt>
                  <c:pt idx="9">
                    <c:v>0.0187415950920245</c:v>
                  </c:pt>
                  <c:pt idx="10">
                    <c:v>0.0149840490797546</c:v>
                  </c:pt>
                  <c:pt idx="11">
                    <c:v>0.0122868711656442</c:v>
                  </c:pt>
                  <c:pt idx="12">
                    <c:v>0.0194176687116564</c:v>
                  </c:pt>
                  <c:pt idx="13">
                    <c:v>0.0253173006134969</c:v>
                  </c:pt>
                  <c:pt idx="14">
                    <c:v>0.0281496932515337</c:v>
                  </c:pt>
                  <c:pt idx="15">
                    <c:v>0.0267263803680982</c:v>
                  </c:pt>
                  <c:pt idx="16">
                    <c:v>0.0229261349693251</c:v>
                  </c:pt>
                  <c:pt idx="17">
                    <c:v>0.0165923926380368</c:v>
                  </c:pt>
                  <c:pt idx="18">
                    <c:v>0.0227055214723926</c:v>
                  </c:pt>
                  <c:pt idx="19">
                    <c:v>0.0222073619631902</c:v>
                  </c:pt>
                  <c:pt idx="20">
                    <c:v>0.0253386503067485</c:v>
                  </c:pt>
                  <c:pt idx="21">
                    <c:v>0.0201215611089778</c:v>
                  </c:pt>
                  <c:pt idx="22">
                    <c:v>0.017122932939782</c:v>
                  </c:pt>
                  <c:pt idx="23">
                    <c:v>0.0201488444795291</c:v>
                  </c:pt>
                  <c:pt idx="24">
                    <c:v>0.0195394000940778</c:v>
                  </c:pt>
                  <c:pt idx="25">
                    <c:v>0.0173393997203018</c:v>
                  </c:pt>
                  <c:pt idx="26">
                    <c:v>0.0198373464204055</c:v>
                  </c:pt>
                </c:numCache>
              </c:numRef>
            </c:minus>
          </c:errBars>
          <c:val>
            <c:numRef>
              <c:f>('Data Path Width Graph'!$R$35,'Data Path Width Graph'!$U$35,'Data Path Width Graph'!$X$35,'Data Path Width Graph'!$AA$35,'Data Path Width Graph'!$AD$35,'Data Path Width Graph'!$AG$35,'Data Path Width Graph'!$AJ$35,'Data Path Width Graph'!$AM$35,'Data Path Width Graph'!$AP$35)</c:f>
              <c:numCache>
                <c:formatCode>General</c:formatCode>
                <c:ptCount val="9"/>
                <c:pt idx="0">
                  <c:v>1.31646143451515</c:v>
                </c:pt>
                <c:pt idx="1">
                  <c:v>1.385856396142623</c:v>
                </c:pt>
                <c:pt idx="2">
                  <c:v>1.306956685845445</c:v>
                </c:pt>
                <c:pt idx="3">
                  <c:v>1.179162759210378</c:v>
                </c:pt>
                <c:pt idx="4">
                  <c:v>1.20160642242898</c:v>
                </c:pt>
                <c:pt idx="5">
                  <c:v>1.108944262707069</c:v>
                </c:pt>
                <c:pt idx="6">
                  <c:v>1.011967518323551</c:v>
                </c:pt>
                <c:pt idx="7">
                  <c:v>1.107628750341129</c:v>
                </c:pt>
                <c:pt idx="8">
                  <c:v>1.209722319016478</c:v>
                </c:pt>
              </c:numCache>
            </c:numRef>
          </c:val>
        </c:ser>
        <c:ser>
          <c:idx val="2"/>
          <c:order val="2"/>
          <c:tx>
            <c:strRef>
              <c:f>'Data Path Width Graph'!$Q$36</c:f>
              <c:strCache>
                <c:ptCount val="1"/>
                <c:pt idx="0">
                  <c:v>32 fibers</c:v>
                </c:pt>
              </c:strCache>
            </c:strRef>
          </c:tx>
          <c:spPr>
            <a:solidFill>
              <a:srgbClr val="B9CDE5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Graph'!$R$44:$AR$44</c:f>
                <c:numCache>
                  <c:formatCode>General</c:formatCode>
                  <c:ptCount val="27"/>
                  <c:pt idx="0">
                    <c:v>0.0206701840490798</c:v>
                  </c:pt>
                  <c:pt idx="1">
                    <c:v>0.0229759509202454</c:v>
                  </c:pt>
                  <c:pt idx="2">
                    <c:v>0.0236733742331288</c:v>
                  </c:pt>
                  <c:pt idx="3">
                    <c:v>0.0196667484662577</c:v>
                  </c:pt>
                  <c:pt idx="4">
                    <c:v>0.0240363190184049</c:v>
                  </c:pt>
                  <c:pt idx="5">
                    <c:v>0.0105433128834356</c:v>
                  </c:pt>
                  <c:pt idx="6">
                    <c:v>0.0283133742331288</c:v>
                  </c:pt>
                  <c:pt idx="7">
                    <c:v>0.0156245398773006</c:v>
                  </c:pt>
                  <c:pt idx="8">
                    <c:v>0.0236306748466258</c:v>
                  </c:pt>
                  <c:pt idx="9">
                    <c:v>0.0261784049079755</c:v>
                  </c:pt>
                  <c:pt idx="10">
                    <c:v>0.0108208588957055</c:v>
                  </c:pt>
                  <c:pt idx="11">
                    <c:v>0.0189835582822086</c:v>
                  </c:pt>
                  <c:pt idx="12">
                    <c:v>0.026441717791411</c:v>
                  </c:pt>
                  <c:pt idx="13">
                    <c:v>0.0243352147239264</c:v>
                  </c:pt>
                  <c:pt idx="14">
                    <c:v>0.0273312883435583</c:v>
                  </c:pt>
                  <c:pt idx="15">
                    <c:v>0.0147136196319018</c:v>
                  </c:pt>
                  <c:pt idx="16">
                    <c:v>0.0145784049079755</c:v>
                  </c:pt>
                  <c:pt idx="17">
                    <c:v>0.0184142331288344</c:v>
                  </c:pt>
                  <c:pt idx="18">
                    <c:v>0.0122868711656442</c:v>
                  </c:pt>
                  <c:pt idx="19">
                    <c:v>0.0155533742331288</c:v>
                  </c:pt>
                  <c:pt idx="20">
                    <c:v>0.013681717791411</c:v>
                  </c:pt>
                  <c:pt idx="21">
                    <c:v>0.0203400372792465</c:v>
                  </c:pt>
                  <c:pt idx="22">
                    <c:v>0.0175617829535686</c:v>
                  </c:pt>
                  <c:pt idx="23">
                    <c:v>0.0186027825803377</c:v>
                  </c:pt>
                  <c:pt idx="24">
                    <c:v>0.0202933058949425</c:v>
                  </c:pt>
                  <c:pt idx="25">
                    <c:v>0.0169003803356796</c:v>
                  </c:pt>
                  <c:pt idx="26">
                    <c:v>0.0179731129120794</c:v>
                  </c:pt>
                </c:numCache>
              </c:numRef>
            </c:plus>
            <c:minus>
              <c:numRef>
                <c:f>'Data Path Width Graph'!$R$44:$AR$44</c:f>
                <c:numCache>
                  <c:formatCode>General</c:formatCode>
                  <c:ptCount val="27"/>
                  <c:pt idx="0">
                    <c:v>0.0206701840490798</c:v>
                  </c:pt>
                  <c:pt idx="1">
                    <c:v>0.0229759509202454</c:v>
                  </c:pt>
                  <c:pt idx="2">
                    <c:v>0.0236733742331288</c:v>
                  </c:pt>
                  <c:pt idx="3">
                    <c:v>0.0196667484662577</c:v>
                  </c:pt>
                  <c:pt idx="4">
                    <c:v>0.0240363190184049</c:v>
                  </c:pt>
                  <c:pt idx="5">
                    <c:v>0.0105433128834356</c:v>
                  </c:pt>
                  <c:pt idx="6">
                    <c:v>0.0283133742331288</c:v>
                  </c:pt>
                  <c:pt idx="7">
                    <c:v>0.0156245398773006</c:v>
                  </c:pt>
                  <c:pt idx="8">
                    <c:v>0.0236306748466258</c:v>
                  </c:pt>
                  <c:pt idx="9">
                    <c:v>0.0261784049079755</c:v>
                  </c:pt>
                  <c:pt idx="10">
                    <c:v>0.0108208588957055</c:v>
                  </c:pt>
                  <c:pt idx="11">
                    <c:v>0.0189835582822086</c:v>
                  </c:pt>
                  <c:pt idx="12">
                    <c:v>0.026441717791411</c:v>
                  </c:pt>
                  <c:pt idx="13">
                    <c:v>0.0243352147239264</c:v>
                  </c:pt>
                  <c:pt idx="14">
                    <c:v>0.0273312883435583</c:v>
                  </c:pt>
                  <c:pt idx="15">
                    <c:v>0.0147136196319018</c:v>
                  </c:pt>
                  <c:pt idx="16">
                    <c:v>0.0145784049079755</c:v>
                  </c:pt>
                  <c:pt idx="17">
                    <c:v>0.0184142331288344</c:v>
                  </c:pt>
                  <c:pt idx="18">
                    <c:v>0.0122868711656442</c:v>
                  </c:pt>
                  <c:pt idx="19">
                    <c:v>0.0155533742331288</c:v>
                  </c:pt>
                  <c:pt idx="20">
                    <c:v>0.013681717791411</c:v>
                  </c:pt>
                  <c:pt idx="21">
                    <c:v>0.0203400372792465</c:v>
                  </c:pt>
                  <c:pt idx="22">
                    <c:v>0.0175617829535686</c:v>
                  </c:pt>
                  <c:pt idx="23">
                    <c:v>0.0186027825803377</c:v>
                  </c:pt>
                  <c:pt idx="24">
                    <c:v>0.0202933058949425</c:v>
                  </c:pt>
                  <c:pt idx="25">
                    <c:v>0.0169003803356796</c:v>
                  </c:pt>
                  <c:pt idx="26">
                    <c:v>0.0179731129120794</c:v>
                  </c:pt>
                </c:numCache>
              </c:numRef>
            </c:minus>
          </c:errBars>
          <c:cat>
            <c:strRef>
              <c:f>('Data Path Width Graph'!$R$32,'Data Path Width Graph'!$U$32,'Data Path Width Graph'!$X$32,'Data Path Width Graph'!$AA$32,'Data Path Width Graph'!$AD$32,'Data Path Width Graph'!$AG$32,'Data Path Width Graph'!$AJ$32,'Data Path Width Graph'!$AM$32,'Data Path Width Graph'!$AP$32)</c:f>
              <c:strCache>
                <c:ptCount val="9"/>
                <c:pt idx="0">
                  <c:v>Appbt</c:v>
                </c:pt>
                <c:pt idx="1">
                  <c:v>Em3d</c:v>
                </c:pt>
                <c:pt idx="2">
                  <c:v>Ocean</c:v>
                </c:pt>
                <c:pt idx="3">
                  <c:v>Tomcatv</c:v>
                </c:pt>
                <c:pt idx="4">
                  <c:v>Barnes</c:v>
                </c:pt>
                <c:pt idx="5">
                  <c:v>Fmm</c:v>
                </c:pt>
                <c:pt idx="6">
                  <c:v>Moldyn</c:v>
                </c:pt>
                <c:pt idx="7">
                  <c:v>Water</c:v>
                </c:pt>
                <c:pt idx="8">
                  <c:v>Average</c:v>
                </c:pt>
              </c:strCache>
            </c:strRef>
          </c:cat>
          <c:val>
            <c:numRef>
              <c:f>('Data Path Width Graph'!$R$36,'Data Path Width Graph'!$U$36,'Data Path Width Graph'!$X$36,'Data Path Width Graph'!$AA$36,'Data Path Width Graph'!$AD$36,'Data Path Width Graph'!$AG$36,'Data Path Width Graph'!$AJ$36,'Data Path Width Graph'!$AM$36,'Data Path Width Graph'!$AP$36)</c:f>
              <c:numCache>
                <c:formatCode>General</c:formatCode>
                <c:ptCount val="9"/>
                <c:pt idx="0">
                  <c:v>1.516363872359506</c:v>
                </c:pt>
                <c:pt idx="1">
                  <c:v>1.625621988892969</c:v>
                </c:pt>
                <c:pt idx="2">
                  <c:v>1.490351621376148</c:v>
                </c:pt>
                <c:pt idx="3">
                  <c:v>1.286986374604188</c:v>
                </c:pt>
                <c:pt idx="4">
                  <c:v>1.321770416123067</c:v>
                </c:pt>
                <c:pt idx="5">
                  <c:v>1.16995989799991</c:v>
                </c:pt>
                <c:pt idx="6">
                  <c:v>1.018016735463364</c:v>
                </c:pt>
                <c:pt idx="7">
                  <c:v>1.16479550827702</c:v>
                </c:pt>
                <c:pt idx="8">
                  <c:v>1.332104298534163</c:v>
                </c:pt>
              </c:numCache>
            </c:numRef>
          </c:val>
        </c:ser>
        <c:ser>
          <c:idx val="3"/>
          <c:order val="3"/>
          <c:tx>
            <c:strRef>
              <c:f>'Data Path Width Graph'!$Q$37</c:f>
              <c:strCache>
                <c:ptCount val="1"/>
                <c:pt idx="0">
                  <c:v>64 fibers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Graph'!$R$45:$AR$45</c:f>
                <c:numCache>
                  <c:formatCode>General</c:formatCode>
                  <c:ptCount val="27"/>
                  <c:pt idx="0">
                    <c:v>0.00894920245398773</c:v>
                  </c:pt>
                  <c:pt idx="1">
                    <c:v>0.0242284662576687</c:v>
                  </c:pt>
                  <c:pt idx="2">
                    <c:v>0.0238939877300613</c:v>
                  </c:pt>
                  <c:pt idx="3">
                    <c:v>0.0285126380368098</c:v>
                  </c:pt>
                  <c:pt idx="4">
                    <c:v>0.0158024539877301</c:v>
                  </c:pt>
                  <c:pt idx="5">
                    <c:v>0.0192824539877301</c:v>
                  </c:pt>
                  <c:pt idx="6">
                    <c:v>0.0142652760736196</c:v>
                  </c:pt>
                  <c:pt idx="7">
                    <c:v>0.0232890797546012</c:v>
                  </c:pt>
                  <c:pt idx="8">
                    <c:v>0.01492</c:v>
                  </c:pt>
                  <c:pt idx="9">
                    <c:v>0.0209263803680982</c:v>
                  </c:pt>
                  <c:pt idx="10">
                    <c:v>0.0165496932515337</c:v>
                  </c:pt>
                  <c:pt idx="11">
                    <c:v>0.0139948466257669</c:v>
                  </c:pt>
                  <c:pt idx="12">
                    <c:v>0.015439509202454</c:v>
                  </c:pt>
                  <c:pt idx="13">
                    <c:v>0.0183003680981595</c:v>
                  </c:pt>
                  <c:pt idx="14">
                    <c:v>0.0270466257668712</c:v>
                  </c:pt>
                  <c:pt idx="15">
                    <c:v>0.0188554601226994</c:v>
                  </c:pt>
                  <c:pt idx="16">
                    <c:v>0.016400245398773</c:v>
                  </c:pt>
                  <c:pt idx="17">
                    <c:v>0.0115680981595092</c:v>
                  </c:pt>
                  <c:pt idx="18">
                    <c:v>0.0186917791411043</c:v>
                  </c:pt>
                  <c:pt idx="19">
                    <c:v>0.0240932515337423</c:v>
                  </c:pt>
                  <c:pt idx="20">
                    <c:v>0.0186846625766871</c:v>
                  </c:pt>
                  <c:pt idx="21">
                    <c:v>0.0170244817191059</c:v>
                  </c:pt>
                  <c:pt idx="22">
                    <c:v>0.0194868937489031</c:v>
                  </c:pt>
                  <c:pt idx="23">
                    <c:v>0.0177830761815485</c:v>
                  </c:pt>
                  <c:pt idx="24">
                    <c:v>0.0186626112201519</c:v>
                  </c:pt>
                  <c:pt idx="25">
                    <c:v>0.0188899459993884</c:v>
                  </c:pt>
                  <c:pt idx="26">
                    <c:v>0.017048293954366</c:v>
                  </c:pt>
                </c:numCache>
              </c:numRef>
            </c:plus>
            <c:minus>
              <c:numRef>
                <c:f>'Data Path Width Graph'!$R$45:$AR$45</c:f>
                <c:numCache>
                  <c:formatCode>General</c:formatCode>
                  <c:ptCount val="27"/>
                  <c:pt idx="0">
                    <c:v>0.00894920245398773</c:v>
                  </c:pt>
                  <c:pt idx="1">
                    <c:v>0.0242284662576687</c:v>
                  </c:pt>
                  <c:pt idx="2">
                    <c:v>0.0238939877300613</c:v>
                  </c:pt>
                  <c:pt idx="3">
                    <c:v>0.0285126380368098</c:v>
                  </c:pt>
                  <c:pt idx="4">
                    <c:v>0.0158024539877301</c:v>
                  </c:pt>
                  <c:pt idx="5">
                    <c:v>0.0192824539877301</c:v>
                  </c:pt>
                  <c:pt idx="6">
                    <c:v>0.0142652760736196</c:v>
                  </c:pt>
                  <c:pt idx="7">
                    <c:v>0.0232890797546012</c:v>
                  </c:pt>
                  <c:pt idx="8">
                    <c:v>0.01492</c:v>
                  </c:pt>
                  <c:pt idx="9">
                    <c:v>0.0209263803680982</c:v>
                  </c:pt>
                  <c:pt idx="10">
                    <c:v>0.0165496932515337</c:v>
                  </c:pt>
                  <c:pt idx="11">
                    <c:v>0.0139948466257669</c:v>
                  </c:pt>
                  <c:pt idx="12">
                    <c:v>0.015439509202454</c:v>
                  </c:pt>
                  <c:pt idx="13">
                    <c:v>0.0183003680981595</c:v>
                  </c:pt>
                  <c:pt idx="14">
                    <c:v>0.0270466257668712</c:v>
                  </c:pt>
                  <c:pt idx="15">
                    <c:v>0.0188554601226994</c:v>
                  </c:pt>
                  <c:pt idx="16">
                    <c:v>0.016400245398773</c:v>
                  </c:pt>
                  <c:pt idx="17">
                    <c:v>0.0115680981595092</c:v>
                  </c:pt>
                  <c:pt idx="18">
                    <c:v>0.0186917791411043</c:v>
                  </c:pt>
                  <c:pt idx="19">
                    <c:v>0.0240932515337423</c:v>
                  </c:pt>
                  <c:pt idx="20">
                    <c:v>0.0186846625766871</c:v>
                  </c:pt>
                  <c:pt idx="21">
                    <c:v>0.0170244817191059</c:v>
                  </c:pt>
                  <c:pt idx="22">
                    <c:v>0.0194868937489031</c:v>
                  </c:pt>
                  <c:pt idx="23">
                    <c:v>0.0177830761815485</c:v>
                  </c:pt>
                  <c:pt idx="24">
                    <c:v>0.0186626112201519</c:v>
                  </c:pt>
                  <c:pt idx="25">
                    <c:v>0.0188899459993884</c:v>
                  </c:pt>
                  <c:pt idx="26">
                    <c:v>0.017048293954366</c:v>
                  </c:pt>
                </c:numCache>
              </c:numRef>
            </c:minus>
          </c:errBars>
          <c:val>
            <c:numRef>
              <c:f>('Data Path Width Graph'!$R$37,'Data Path Width Graph'!$U$37,'Data Path Width Graph'!$X$37,'Data Path Width Graph'!$AA$37,'Data Path Width Graph'!$AD$37,'Data Path Width Graph'!$AG$37,'Data Path Width Graph'!$AJ$37,'Data Path Width Graph'!$AM$37,'Data Path Width Graph'!$AP$37)</c:f>
              <c:numCache>
                <c:formatCode>General</c:formatCode>
                <c:ptCount val="9"/>
                <c:pt idx="0">
                  <c:v>1.62673302142838</c:v>
                </c:pt>
                <c:pt idx="1">
                  <c:v>1.757214133937901</c:v>
                </c:pt>
                <c:pt idx="2">
                  <c:v>1.589528237293495</c:v>
                </c:pt>
                <c:pt idx="3">
                  <c:v>1.34545874124825</c:v>
                </c:pt>
                <c:pt idx="4">
                  <c:v>1.386692608590008</c:v>
                </c:pt>
                <c:pt idx="5">
                  <c:v>1.203265246673981</c:v>
                </c:pt>
                <c:pt idx="6">
                  <c:v>1.022075994015786</c:v>
                </c:pt>
                <c:pt idx="7">
                  <c:v>1.204041440308673</c:v>
                </c:pt>
                <c:pt idx="8">
                  <c:v>1.397794993480819</c:v>
                </c:pt>
              </c:numCache>
            </c:numRef>
          </c:val>
        </c:ser>
        <c:ser>
          <c:idx val="4"/>
          <c:order val="4"/>
          <c:tx>
            <c:strRef>
              <c:f>'Data Path Width Graph'!$Q$38</c:f>
              <c:strCache>
                <c:ptCount val="1"/>
                <c:pt idx="0">
                  <c:v>128 fibers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Graph'!$R$46:$AR$46</c:f>
                <c:numCache>
                  <c:formatCode>General</c:formatCode>
                  <c:ptCount val="27"/>
                  <c:pt idx="0">
                    <c:v>0.0314851533742331</c:v>
                  </c:pt>
                  <c:pt idx="1">
                    <c:v>0.0303393865030675</c:v>
                  </c:pt>
                  <c:pt idx="2">
                    <c:v>0.0303038036809816</c:v>
                  </c:pt>
                  <c:pt idx="3">
                    <c:v>0.0258346012269939</c:v>
                  </c:pt>
                  <c:pt idx="4">
                    <c:v>0.027158282208589</c:v>
                  </c:pt>
                  <c:pt idx="5">
                    <c:v>0.0338478527607362</c:v>
                  </c:pt>
                  <c:pt idx="6">
                    <c:v>0.0361109202453988</c:v>
                  </c:pt>
                  <c:pt idx="7">
                    <c:v>0.0368368098159509</c:v>
                  </c:pt>
                  <c:pt idx="8">
                    <c:v>0.0228242944785276</c:v>
                  </c:pt>
                  <c:pt idx="9">
                    <c:v>0.0250539877300613</c:v>
                  </c:pt>
                  <c:pt idx="10">
                    <c:v>0.0103298159509202</c:v>
                  </c:pt>
                  <c:pt idx="11">
                    <c:v>0.0148559509202454</c:v>
                  </c:pt>
                  <c:pt idx="12">
                    <c:v>0.0262851533742331</c:v>
                  </c:pt>
                  <c:pt idx="13">
                    <c:v>0.0224920245398773</c:v>
                  </c:pt>
                  <c:pt idx="14">
                    <c:v>0.0291317791411043</c:v>
                  </c:pt>
                  <c:pt idx="15">
                    <c:v>0.0247764417177914</c:v>
                  </c:pt>
                  <c:pt idx="16">
                    <c:v>0.0108350920245399</c:v>
                  </c:pt>
                  <c:pt idx="17">
                    <c:v>0.0152544785276074</c:v>
                  </c:pt>
                  <c:pt idx="18">
                    <c:v>0.012678282208589</c:v>
                  </c:pt>
                  <c:pt idx="19">
                    <c:v>0.0212608588957055</c:v>
                  </c:pt>
                  <c:pt idx="20">
                    <c:v>0.0210900613496932</c:v>
                  </c:pt>
                  <c:pt idx="21">
                    <c:v>0.0249839922634893</c:v>
                  </c:pt>
                  <c:pt idx="22">
                    <c:v>0.0206927375380689</c:v>
                  </c:pt>
                  <c:pt idx="23">
                    <c:v>0.0228572534123506</c:v>
                  </c:pt>
                  <c:pt idx="24">
                    <c:v>0.0241720062150018</c:v>
                  </c:pt>
                  <c:pt idx="25">
                    <c:v>0.019591905876291</c:v>
                  </c:pt>
                  <c:pt idx="26">
                    <c:v>0.0219547191562562</c:v>
                  </c:pt>
                </c:numCache>
              </c:numRef>
            </c:plus>
            <c:minus>
              <c:numRef>
                <c:f>'Data Path Width Graph'!$R$46:$AR$46</c:f>
                <c:numCache>
                  <c:formatCode>General</c:formatCode>
                  <c:ptCount val="27"/>
                  <c:pt idx="0">
                    <c:v>0.0314851533742331</c:v>
                  </c:pt>
                  <c:pt idx="1">
                    <c:v>0.0303393865030675</c:v>
                  </c:pt>
                  <c:pt idx="2">
                    <c:v>0.0303038036809816</c:v>
                  </c:pt>
                  <c:pt idx="3">
                    <c:v>0.0258346012269939</c:v>
                  </c:pt>
                  <c:pt idx="4">
                    <c:v>0.027158282208589</c:v>
                  </c:pt>
                  <c:pt idx="5">
                    <c:v>0.0338478527607362</c:v>
                  </c:pt>
                  <c:pt idx="6">
                    <c:v>0.0361109202453988</c:v>
                  </c:pt>
                  <c:pt idx="7">
                    <c:v>0.0368368098159509</c:v>
                  </c:pt>
                  <c:pt idx="8">
                    <c:v>0.0228242944785276</c:v>
                  </c:pt>
                  <c:pt idx="9">
                    <c:v>0.0250539877300613</c:v>
                  </c:pt>
                  <c:pt idx="10">
                    <c:v>0.0103298159509202</c:v>
                  </c:pt>
                  <c:pt idx="11">
                    <c:v>0.0148559509202454</c:v>
                  </c:pt>
                  <c:pt idx="12">
                    <c:v>0.0262851533742331</c:v>
                  </c:pt>
                  <c:pt idx="13">
                    <c:v>0.0224920245398773</c:v>
                  </c:pt>
                  <c:pt idx="14">
                    <c:v>0.0291317791411043</c:v>
                  </c:pt>
                  <c:pt idx="15">
                    <c:v>0.0247764417177914</c:v>
                  </c:pt>
                  <c:pt idx="16">
                    <c:v>0.0108350920245399</c:v>
                  </c:pt>
                  <c:pt idx="17">
                    <c:v>0.0152544785276074</c:v>
                  </c:pt>
                  <c:pt idx="18">
                    <c:v>0.012678282208589</c:v>
                  </c:pt>
                  <c:pt idx="19">
                    <c:v>0.0212608588957055</c:v>
                  </c:pt>
                  <c:pt idx="20">
                    <c:v>0.0210900613496932</c:v>
                  </c:pt>
                  <c:pt idx="21">
                    <c:v>0.0249839922634893</c:v>
                  </c:pt>
                  <c:pt idx="22">
                    <c:v>0.0206927375380689</c:v>
                  </c:pt>
                  <c:pt idx="23">
                    <c:v>0.0228572534123506</c:v>
                  </c:pt>
                  <c:pt idx="24">
                    <c:v>0.0241720062150018</c:v>
                  </c:pt>
                  <c:pt idx="25">
                    <c:v>0.019591905876291</c:v>
                  </c:pt>
                  <c:pt idx="26">
                    <c:v>0.0219547191562562</c:v>
                  </c:pt>
                </c:numCache>
              </c:numRef>
            </c:minus>
          </c:errBars>
          <c:cat>
            <c:strRef>
              <c:f>('Data Path Width Graph'!$R$32,'Data Path Width Graph'!$U$32,'Data Path Width Graph'!$X$32,'Data Path Width Graph'!$AA$32,'Data Path Width Graph'!$AD$32,'Data Path Width Graph'!$AG$32,'Data Path Width Graph'!$AJ$32,'Data Path Width Graph'!$AM$32,'Data Path Width Graph'!$AP$32)</c:f>
              <c:strCache>
                <c:ptCount val="9"/>
                <c:pt idx="0">
                  <c:v>Appbt</c:v>
                </c:pt>
                <c:pt idx="1">
                  <c:v>Em3d</c:v>
                </c:pt>
                <c:pt idx="2">
                  <c:v>Ocean</c:v>
                </c:pt>
                <c:pt idx="3">
                  <c:v>Tomcatv</c:v>
                </c:pt>
                <c:pt idx="4">
                  <c:v>Barnes</c:v>
                </c:pt>
                <c:pt idx="5">
                  <c:v>Fmm</c:v>
                </c:pt>
                <c:pt idx="6">
                  <c:v>Moldyn</c:v>
                </c:pt>
                <c:pt idx="7">
                  <c:v>Water</c:v>
                </c:pt>
                <c:pt idx="8">
                  <c:v>Average</c:v>
                </c:pt>
              </c:strCache>
            </c:strRef>
          </c:cat>
          <c:val>
            <c:numRef>
              <c:f>('Data Path Width Graph'!$R$38,'Data Path Width Graph'!$U$38,'Data Path Width Graph'!$X$38,'Data Path Width Graph'!$AA$38,'Data Path Width Graph'!$AD$38,'Data Path Width Graph'!$AG$38,'Data Path Width Graph'!$AJ$38,'Data Path Width Graph'!$AM$38,'Data Path Width Graph'!$AP$38)</c:f>
              <c:numCache>
                <c:formatCode>General</c:formatCode>
                <c:ptCount val="9"/>
                <c:pt idx="0">
                  <c:v>1.68452207849949</c:v>
                </c:pt>
                <c:pt idx="1">
                  <c:v>1.825937543627806</c:v>
                </c:pt>
                <c:pt idx="2">
                  <c:v>1.640986332290167</c:v>
                </c:pt>
                <c:pt idx="3">
                  <c:v>1.37583506430707</c:v>
                </c:pt>
                <c:pt idx="4">
                  <c:v>1.420363753728453</c:v>
                </c:pt>
                <c:pt idx="5">
                  <c:v>1.220036476246518</c:v>
                </c:pt>
                <c:pt idx="6">
                  <c:v>1.023416130416977</c:v>
                </c:pt>
                <c:pt idx="7">
                  <c:v>1.217142734809986</c:v>
                </c:pt>
                <c:pt idx="8">
                  <c:v>1.431461930373787</c:v>
                </c:pt>
              </c:numCache>
            </c:numRef>
          </c:val>
        </c:ser>
        <c:ser>
          <c:idx val="5"/>
          <c:order val="5"/>
          <c:tx>
            <c:strRef>
              <c:f>'Data Path Width Graph'!$Q$39</c:f>
              <c:strCache>
                <c:ptCount val="1"/>
                <c:pt idx="0">
                  <c:v>256 fibers</c:v>
                </c:pt>
              </c:strCache>
            </c:strRef>
          </c:tx>
          <c:spPr>
            <a:solidFill>
              <a:srgbClr val="FCD5B5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Graph'!$R$47:$AR$47</c:f>
                <c:numCache>
                  <c:formatCode>General</c:formatCode>
                  <c:ptCount val="27"/>
                  <c:pt idx="0">
                    <c:v>0.0329759509202454</c:v>
                  </c:pt>
                  <c:pt idx="1">
                    <c:v>0.0258238036809816</c:v>
                  </c:pt>
                  <c:pt idx="2">
                    <c:v>0.0302218404907975</c:v>
                  </c:pt>
                  <c:pt idx="3">
                    <c:v>0.0191057668711656</c:v>
                  </c:pt>
                  <c:pt idx="4">
                    <c:v>0.0388542331288343</c:v>
                  </c:pt>
                  <c:pt idx="5">
                    <c:v>0.0197676073619632</c:v>
                  </c:pt>
                  <c:pt idx="6">
                    <c:v>0.0191413496932515</c:v>
                  </c:pt>
                  <c:pt idx="7">
                    <c:v>0.0305136196319018</c:v>
                  </c:pt>
                  <c:pt idx="8">
                    <c:v>0.0285636809815951</c:v>
                  </c:pt>
                  <c:pt idx="9">
                    <c:v>0.0210557055214724</c:v>
                  </c:pt>
                  <c:pt idx="10">
                    <c:v>0.0258380368098159</c:v>
                  </c:pt>
                  <c:pt idx="11">
                    <c:v>0.0287914110429448</c:v>
                  </c:pt>
                  <c:pt idx="12">
                    <c:v>0.0243506748466258</c:v>
                  </c:pt>
                  <c:pt idx="13">
                    <c:v>0.026720490797546</c:v>
                  </c:pt>
                  <c:pt idx="14">
                    <c:v>0.0222726380368098</c:v>
                  </c:pt>
                  <c:pt idx="15">
                    <c:v>0.0215040490797546</c:v>
                  </c:pt>
                  <c:pt idx="16">
                    <c:v>0.0388969325153374</c:v>
                  </c:pt>
                  <c:pt idx="17">
                    <c:v>0.0249342331288344</c:v>
                  </c:pt>
                  <c:pt idx="18">
                    <c:v>0.0230554601226994</c:v>
                  </c:pt>
                  <c:pt idx="19">
                    <c:v>0.0295884662576687</c:v>
                  </c:pt>
                  <c:pt idx="20">
                    <c:v>0.0385268711656442</c:v>
                  </c:pt>
                  <c:pt idx="21">
                    <c:v>0.0379717791411043</c:v>
                  </c:pt>
                  <c:pt idx="22">
                    <c:v>0.0379504294478528</c:v>
                  </c:pt>
                  <c:pt idx="23">
                    <c:v>0.0244930061349693</c:v>
                  </c:pt>
                  <c:pt idx="24">
                    <c:v>0.0374238036809816</c:v>
                  </c:pt>
                  <c:pt idx="25">
                    <c:v>0.0366338650306748</c:v>
                  </c:pt>
                  <c:pt idx="26">
                    <c:v>0.038519754601227</c:v>
                  </c:pt>
                </c:numCache>
              </c:numRef>
            </c:plus>
            <c:minus>
              <c:numRef>
                <c:f>'Data Path Width Graph'!$R$47:$AR$47</c:f>
                <c:numCache>
                  <c:formatCode>General</c:formatCode>
                  <c:ptCount val="27"/>
                  <c:pt idx="0">
                    <c:v>0.0329759509202454</c:v>
                  </c:pt>
                  <c:pt idx="1">
                    <c:v>0.0258238036809816</c:v>
                  </c:pt>
                  <c:pt idx="2">
                    <c:v>0.0302218404907975</c:v>
                  </c:pt>
                  <c:pt idx="3">
                    <c:v>0.0191057668711656</c:v>
                  </c:pt>
                  <c:pt idx="4">
                    <c:v>0.0388542331288343</c:v>
                  </c:pt>
                  <c:pt idx="5">
                    <c:v>0.0197676073619632</c:v>
                  </c:pt>
                  <c:pt idx="6">
                    <c:v>0.0191413496932515</c:v>
                  </c:pt>
                  <c:pt idx="7">
                    <c:v>0.0305136196319018</c:v>
                  </c:pt>
                  <c:pt idx="8">
                    <c:v>0.0285636809815951</c:v>
                  </c:pt>
                  <c:pt idx="9">
                    <c:v>0.0210557055214724</c:v>
                  </c:pt>
                  <c:pt idx="10">
                    <c:v>0.0258380368098159</c:v>
                  </c:pt>
                  <c:pt idx="11">
                    <c:v>0.0287914110429448</c:v>
                  </c:pt>
                  <c:pt idx="12">
                    <c:v>0.0243506748466258</c:v>
                  </c:pt>
                  <c:pt idx="13">
                    <c:v>0.026720490797546</c:v>
                  </c:pt>
                  <c:pt idx="14">
                    <c:v>0.0222726380368098</c:v>
                  </c:pt>
                  <c:pt idx="15">
                    <c:v>0.0215040490797546</c:v>
                  </c:pt>
                  <c:pt idx="16">
                    <c:v>0.0388969325153374</c:v>
                  </c:pt>
                  <c:pt idx="17">
                    <c:v>0.0249342331288344</c:v>
                  </c:pt>
                  <c:pt idx="18">
                    <c:v>0.0230554601226994</c:v>
                  </c:pt>
                  <c:pt idx="19">
                    <c:v>0.0295884662576687</c:v>
                  </c:pt>
                  <c:pt idx="20">
                    <c:v>0.0385268711656442</c:v>
                  </c:pt>
                  <c:pt idx="21">
                    <c:v>0.0379717791411043</c:v>
                  </c:pt>
                  <c:pt idx="22">
                    <c:v>0.0379504294478528</c:v>
                  </c:pt>
                  <c:pt idx="23">
                    <c:v>0.0244930061349693</c:v>
                  </c:pt>
                  <c:pt idx="24">
                    <c:v>0.0374238036809816</c:v>
                  </c:pt>
                  <c:pt idx="25">
                    <c:v>0.0366338650306748</c:v>
                  </c:pt>
                  <c:pt idx="26">
                    <c:v>0.038519754601227</c:v>
                  </c:pt>
                </c:numCache>
              </c:numRef>
            </c:minus>
          </c:errBars>
          <c:cat>
            <c:strRef>
              <c:f>('Data Path Width Graph'!$R$32,'Data Path Width Graph'!$U$32,'Data Path Width Graph'!$X$32,'Data Path Width Graph'!$AA$32,'Data Path Width Graph'!$AD$32,'Data Path Width Graph'!$AG$32,'Data Path Width Graph'!$AJ$32,'Data Path Width Graph'!$AM$32,'Data Path Width Graph'!$AP$32)</c:f>
              <c:strCache>
                <c:ptCount val="9"/>
                <c:pt idx="0">
                  <c:v>Appbt</c:v>
                </c:pt>
                <c:pt idx="1">
                  <c:v>Em3d</c:v>
                </c:pt>
                <c:pt idx="2">
                  <c:v>Ocean</c:v>
                </c:pt>
                <c:pt idx="3">
                  <c:v>Tomcatv</c:v>
                </c:pt>
                <c:pt idx="4">
                  <c:v>Barnes</c:v>
                </c:pt>
                <c:pt idx="5">
                  <c:v>Fmm</c:v>
                </c:pt>
                <c:pt idx="6">
                  <c:v>Moldyn</c:v>
                </c:pt>
                <c:pt idx="7">
                  <c:v>Water</c:v>
                </c:pt>
                <c:pt idx="8">
                  <c:v>Average</c:v>
                </c:pt>
              </c:strCache>
            </c:strRef>
          </c:cat>
          <c:val>
            <c:numRef>
              <c:f>('Data Path Width Graph'!$R$39,'Data Path Width Graph'!$U$39,'Data Path Width Graph'!$X$39,'Data Path Width Graph'!$AA$39,'Data Path Width Graph'!$AD$39,'Data Path Width Graph'!$AG$39,'Data Path Width Graph'!$AJ$39,'Data Path Width Graph'!$AM$39,'Data Path Width Graph'!$AP$39)</c:f>
              <c:numCache>
                <c:formatCode>General</c:formatCode>
                <c:ptCount val="9"/>
                <c:pt idx="0">
                  <c:v>1.705463110232407</c:v>
                </c:pt>
                <c:pt idx="1">
                  <c:v>1.851698779602298</c:v>
                </c:pt>
                <c:pt idx="2">
                  <c:v>1.660007422543171</c:v>
                </c:pt>
                <c:pt idx="3">
                  <c:v>1.386668403418725</c:v>
                </c:pt>
                <c:pt idx="4">
                  <c:v>1.431164343731311</c:v>
                </c:pt>
                <c:pt idx="5">
                  <c:v>1.225487855874134</c:v>
                </c:pt>
                <c:pt idx="6">
                  <c:v>1.023933162543702</c:v>
                </c:pt>
                <c:pt idx="7">
                  <c:v>1.222215750612058</c:v>
                </c:pt>
                <c:pt idx="8">
                  <c:v>1.443427795470159</c:v>
                </c:pt>
              </c:numCache>
            </c:numRef>
          </c:val>
        </c:ser>
        <c:ser>
          <c:idx val="6"/>
          <c:order val="6"/>
          <c:tx>
            <c:strRef>
              <c:f>'Data Path Width Graph'!$Q$40</c:f>
              <c:strCache>
                <c:ptCount val="1"/>
                <c:pt idx="0">
                  <c:v>512 fibers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Path Width Graph'!$R$48:$AR$48</c:f>
                <c:numCache>
                  <c:formatCode>General</c:formatCode>
                  <c:ptCount val="27"/>
                  <c:pt idx="0">
                    <c:v>0.0324220858895705</c:v>
                  </c:pt>
                  <c:pt idx="1">
                    <c:v>0.0335109202453988</c:v>
                  </c:pt>
                  <c:pt idx="2">
                    <c:v>0.0325430674846626</c:v>
                  </c:pt>
                  <c:pt idx="3">
                    <c:v>0.0420934969325153</c:v>
                  </c:pt>
                  <c:pt idx="4">
                    <c:v>0.0318883435582822</c:v>
                  </c:pt>
                  <c:pt idx="5">
                    <c:v>0.029518527607362</c:v>
                  </c:pt>
                  <c:pt idx="6">
                    <c:v>0.0449258895705521</c:v>
                  </c:pt>
                  <c:pt idx="7">
                    <c:v>0.0431396319018405</c:v>
                  </c:pt>
                  <c:pt idx="8">
                    <c:v>0.0453101840490797</c:v>
                  </c:pt>
                  <c:pt idx="9">
                    <c:v>0.0470608588957055</c:v>
                  </c:pt>
                  <c:pt idx="10">
                    <c:v>0.0492171779141104</c:v>
                  </c:pt>
                  <c:pt idx="11">
                    <c:v>0.0321160736196319</c:v>
                  </c:pt>
                  <c:pt idx="12">
                    <c:v>0.0478934969325153</c:v>
                  </c:pt>
                  <c:pt idx="13">
                    <c:v>0.0410615950920245</c:v>
                  </c:pt>
                  <c:pt idx="14">
                    <c:v>0.0457514110429448</c:v>
                  </c:pt>
                  <c:pt idx="15">
                    <c:v>0.0299028220858896</c:v>
                  </c:pt>
                  <c:pt idx="16">
                    <c:v>0.0342510429447853</c:v>
                  </c:pt>
                  <c:pt idx="17">
                    <c:v>0.0469114110429448</c:v>
                  </c:pt>
                  <c:pt idx="18">
                    <c:v>0.0331052760736196</c:v>
                  </c:pt>
                  <c:pt idx="19">
                    <c:v>0.0354679754601227</c:v>
                  </c:pt>
                  <c:pt idx="20">
                    <c:v>0.0391330061349693</c:v>
                  </c:pt>
                  <c:pt idx="21">
                    <c:v>0.0472743558282208</c:v>
                  </c:pt>
                  <c:pt idx="22">
                    <c:v>0.0333258895705521</c:v>
                  </c:pt>
                  <c:pt idx="23">
                    <c:v>0.0341229447852761</c:v>
                  </c:pt>
                  <c:pt idx="24">
                    <c:v>0.0335180368098159</c:v>
                  </c:pt>
                  <c:pt idx="25">
                    <c:v>0.0393322699386503</c:v>
                  </c:pt>
                  <c:pt idx="26">
                    <c:v>0.0373040490797546</c:v>
                  </c:pt>
                </c:numCache>
              </c:numRef>
            </c:plus>
            <c:minus>
              <c:numRef>
                <c:f>'Data Path Width Graph'!$R$48:$AR$48</c:f>
                <c:numCache>
                  <c:formatCode>General</c:formatCode>
                  <c:ptCount val="27"/>
                  <c:pt idx="0">
                    <c:v>0.0324220858895705</c:v>
                  </c:pt>
                  <c:pt idx="1">
                    <c:v>0.0335109202453988</c:v>
                  </c:pt>
                  <c:pt idx="2">
                    <c:v>0.0325430674846626</c:v>
                  </c:pt>
                  <c:pt idx="3">
                    <c:v>0.0420934969325153</c:v>
                  </c:pt>
                  <c:pt idx="4">
                    <c:v>0.0318883435582822</c:v>
                  </c:pt>
                  <c:pt idx="5">
                    <c:v>0.029518527607362</c:v>
                  </c:pt>
                  <c:pt idx="6">
                    <c:v>0.0449258895705521</c:v>
                  </c:pt>
                  <c:pt idx="7">
                    <c:v>0.0431396319018405</c:v>
                  </c:pt>
                  <c:pt idx="8">
                    <c:v>0.0453101840490797</c:v>
                  </c:pt>
                  <c:pt idx="9">
                    <c:v>0.0470608588957055</c:v>
                  </c:pt>
                  <c:pt idx="10">
                    <c:v>0.0492171779141104</c:v>
                  </c:pt>
                  <c:pt idx="11">
                    <c:v>0.0321160736196319</c:v>
                  </c:pt>
                  <c:pt idx="12">
                    <c:v>0.0478934969325153</c:v>
                  </c:pt>
                  <c:pt idx="13">
                    <c:v>0.0410615950920245</c:v>
                  </c:pt>
                  <c:pt idx="14">
                    <c:v>0.0457514110429448</c:v>
                  </c:pt>
                  <c:pt idx="15">
                    <c:v>0.0299028220858896</c:v>
                  </c:pt>
                  <c:pt idx="16">
                    <c:v>0.0342510429447853</c:v>
                  </c:pt>
                  <c:pt idx="17">
                    <c:v>0.0469114110429448</c:v>
                  </c:pt>
                  <c:pt idx="18">
                    <c:v>0.0331052760736196</c:v>
                  </c:pt>
                  <c:pt idx="19">
                    <c:v>0.0354679754601227</c:v>
                  </c:pt>
                  <c:pt idx="20">
                    <c:v>0.0391330061349693</c:v>
                  </c:pt>
                  <c:pt idx="21">
                    <c:v>0.0472743558282208</c:v>
                  </c:pt>
                  <c:pt idx="22">
                    <c:v>0.0333258895705521</c:v>
                  </c:pt>
                  <c:pt idx="23">
                    <c:v>0.0341229447852761</c:v>
                  </c:pt>
                  <c:pt idx="24">
                    <c:v>0.0335180368098159</c:v>
                  </c:pt>
                  <c:pt idx="25">
                    <c:v>0.0393322699386503</c:v>
                  </c:pt>
                  <c:pt idx="26">
                    <c:v>0.0373040490797546</c:v>
                  </c:pt>
                </c:numCache>
              </c:numRef>
            </c:minus>
          </c:errBars>
          <c:cat>
            <c:strRef>
              <c:f>('Data Path Width Graph'!$R$32,'Data Path Width Graph'!$U$32,'Data Path Width Graph'!$X$32,'Data Path Width Graph'!$AA$32,'Data Path Width Graph'!$AD$32,'Data Path Width Graph'!$AG$32,'Data Path Width Graph'!$AJ$32,'Data Path Width Graph'!$AM$32,'Data Path Width Graph'!$AP$32)</c:f>
              <c:strCache>
                <c:ptCount val="9"/>
                <c:pt idx="0">
                  <c:v>Appbt</c:v>
                </c:pt>
                <c:pt idx="1">
                  <c:v>Em3d</c:v>
                </c:pt>
                <c:pt idx="2">
                  <c:v>Ocean</c:v>
                </c:pt>
                <c:pt idx="3">
                  <c:v>Tomcatv</c:v>
                </c:pt>
                <c:pt idx="4">
                  <c:v>Barnes</c:v>
                </c:pt>
                <c:pt idx="5">
                  <c:v>Fmm</c:v>
                </c:pt>
                <c:pt idx="6">
                  <c:v>Moldyn</c:v>
                </c:pt>
                <c:pt idx="7">
                  <c:v>Water</c:v>
                </c:pt>
                <c:pt idx="8">
                  <c:v>Average</c:v>
                </c:pt>
              </c:strCache>
            </c:strRef>
          </c:cat>
          <c:val>
            <c:numRef>
              <c:f>('Data Path Width Graph'!$R$40,'Data Path Width Graph'!$U$40,'Data Path Width Graph'!$X$40,'Data Path Width Graph'!$AA$40,'Data Path Width Graph'!$AD$40,'Data Path Width Graph'!$AG$40,'Data Path Width Graph'!$AJ$40,'Data Path Width Graph'!$AM$40,'Data Path Width Graph'!$AP$40)</c:f>
              <c:numCache>
                <c:formatCode>General</c:formatCode>
                <c:ptCount val="9"/>
                <c:pt idx="0">
                  <c:v>1.716015748397384</c:v>
                </c:pt>
                <c:pt idx="1">
                  <c:v>1.86868332129302</c:v>
                </c:pt>
                <c:pt idx="2">
                  <c:v>1.669579778811425</c:v>
                </c:pt>
                <c:pt idx="3">
                  <c:v>1.392120131740071</c:v>
                </c:pt>
                <c:pt idx="4">
                  <c:v>1.438530956973744</c:v>
                </c:pt>
                <c:pt idx="5">
                  <c:v>1.227797981102237</c:v>
                </c:pt>
                <c:pt idx="6">
                  <c:v>1.02419230386766</c:v>
                </c:pt>
                <c:pt idx="7">
                  <c:v>1.224762209965393</c:v>
                </c:pt>
                <c:pt idx="8">
                  <c:v>1.450091812875748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995160"/>
        <c:axId val="-2136673368"/>
      </c:barChart>
      <c:catAx>
        <c:axId val="2048995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36673368"/>
        <c:crosses val="autoZero"/>
        <c:auto val="1"/>
        <c:lblAlgn val="ctr"/>
        <c:lblOffset val="100"/>
        <c:noMultiLvlLbl val="0"/>
      </c:catAx>
      <c:valAx>
        <c:axId val="-2136673368"/>
        <c:scaling>
          <c:orientation val="minMax"/>
          <c:max val="2.0"/>
        </c:scaling>
        <c:delete val="0"/>
        <c:axPos val="l"/>
        <c:majorGridlines>
          <c:spPr>
            <a:ln>
              <a:gradFill>
                <a:gsLst>
                  <a:gs pos="69000">
                    <a:srgbClr val="4F81BD">
                      <a:tint val="66000"/>
                      <a:satMod val="160000"/>
                      <a:alpha val="8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Speedup</a:t>
                </a:r>
              </a:p>
            </c:rich>
          </c:tx>
          <c:layout>
            <c:manualLayout>
              <c:xMode val="edge"/>
              <c:yMode val="edge"/>
              <c:x val="2.67620632932382E-5"/>
              <c:y val="0.333737747067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48995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194072938670734"/>
          <c:y val="0.0252555037763137"/>
          <c:w val="0.990841723400108"/>
          <c:h val="0.06342116080925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08243855882"/>
          <c:y val="0.0707889906795823"/>
          <c:w val="0.620089875129245"/>
          <c:h val="0.529374359779386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Speedup_v6!$AF$1</c:f>
              <c:strCache>
                <c:ptCount val="1"/>
                <c:pt idx="0">
                  <c:v>Galaxy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(Speedup_v6!$Z$2:$AA$21,Speedup_v6!$Z$42:$AA$45)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Appbt</c:v>
                  </c:pt>
                  <c:pt idx="5">
                    <c:v>Em3d</c:v>
                  </c:pt>
                  <c:pt idx="10">
                    <c:v>Ocean</c:v>
                  </c:pt>
                  <c:pt idx="15">
                    <c:v>Tomcatv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(Speedup_v6!$AF$2:$AF$21,Speedup_v6!$AF$42:$AF$45)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1.005617119764444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1.123913747673661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1.08970467242329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1.089798722772305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1.076354144360834</c:v>
                </c:pt>
              </c:numCache>
            </c:numRef>
          </c:val>
        </c:ser>
        <c:ser>
          <c:idx val="3"/>
          <c:order val="1"/>
          <c:tx>
            <c:strRef>
              <c:f>Speedup_v6!$AE$1</c:f>
              <c:strCache>
                <c:ptCount val="1"/>
                <c:pt idx="0">
                  <c:v>(P+BW)-constrained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(Speedup_v6!$Z$2:$AA$21,Speedup_v6!$Z$42:$AA$45)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Appbt</c:v>
                  </c:pt>
                  <c:pt idx="5">
                    <c:v>Em3d</c:v>
                  </c:pt>
                  <c:pt idx="10">
                    <c:v>Ocean</c:v>
                  </c:pt>
                  <c:pt idx="15">
                    <c:v>Tomcatv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(Speedup_v6!$AE$2:$AE$21,Speedup_v6!$AE$42:$AE$45)</c:f>
              <c:numCache>
                <c:formatCode>General</c:formatCode>
                <c:ptCount val="24"/>
                <c:pt idx="0">
                  <c:v>0.497112766095155</c:v>
                </c:pt>
                <c:pt idx="1">
                  <c:v>0.51965165722891</c:v>
                </c:pt>
                <c:pt idx="2">
                  <c:v>0.495398806012159</c:v>
                </c:pt>
                <c:pt idx="3">
                  <c:v>0.0</c:v>
                </c:pt>
                <c:pt idx="5">
                  <c:v>0.364008091864478</c:v>
                </c:pt>
                <c:pt idx="6">
                  <c:v>0.374498458594415</c:v>
                </c:pt>
                <c:pt idx="7">
                  <c:v>0.369020943054534</c:v>
                </c:pt>
                <c:pt idx="8">
                  <c:v>0.0</c:v>
                </c:pt>
                <c:pt idx="10">
                  <c:v>0.341691355628872</c:v>
                </c:pt>
                <c:pt idx="11">
                  <c:v>0.339006838589978</c:v>
                </c:pt>
                <c:pt idx="12">
                  <c:v>0.343388708412856</c:v>
                </c:pt>
                <c:pt idx="13">
                  <c:v>0.0</c:v>
                </c:pt>
                <c:pt idx="15">
                  <c:v>0.522640547584397</c:v>
                </c:pt>
                <c:pt idx="16">
                  <c:v>0.591047712920893</c:v>
                </c:pt>
                <c:pt idx="17">
                  <c:v>0.612644648981164</c:v>
                </c:pt>
                <c:pt idx="18">
                  <c:v>0.0</c:v>
                </c:pt>
                <c:pt idx="20">
                  <c:v>0.423985263044428</c:v>
                </c:pt>
                <c:pt idx="21">
                  <c:v>0.444373690056575</c:v>
                </c:pt>
                <c:pt idx="22">
                  <c:v>0.442843379318538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Speedup_v6!$AD$1</c:f>
              <c:strCache>
                <c:ptCount val="1"/>
                <c:pt idx="0">
                  <c:v>BW-constrained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multiLvlStrRef>
              <c:f>(Speedup_v6!$Z$2:$AA$21,Speedup_v6!$Z$42:$AA$45)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Appbt</c:v>
                  </c:pt>
                  <c:pt idx="5">
                    <c:v>Em3d</c:v>
                  </c:pt>
                  <c:pt idx="10">
                    <c:v>Ocean</c:v>
                  </c:pt>
                  <c:pt idx="15">
                    <c:v>Tomcatv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(Speedup_v6!$AD$2:$AD$21,Speedup_v6!$AD$42:$AD$45)</c:f>
              <c:numCache>
                <c:formatCode>General</c:formatCode>
                <c:ptCount val="24"/>
                <c:pt idx="0">
                  <c:v>0.00439723325859269</c:v>
                </c:pt>
                <c:pt idx="1">
                  <c:v>0.0651843745471352</c:v>
                </c:pt>
                <c:pt idx="2">
                  <c:v>0.0233619614883464</c:v>
                </c:pt>
                <c:pt idx="3">
                  <c:v>0.0</c:v>
                </c:pt>
                <c:pt idx="5">
                  <c:v>0.00105926203413797</c:v>
                </c:pt>
                <c:pt idx="6">
                  <c:v>7.54798386017084E-5</c:v>
                </c:pt>
                <c:pt idx="7">
                  <c:v>0.000721632641770208</c:v>
                </c:pt>
                <c:pt idx="8">
                  <c:v>0.0</c:v>
                </c:pt>
                <c:pt idx="10">
                  <c:v>0.00524418647371838</c:v>
                </c:pt>
                <c:pt idx="11">
                  <c:v>0.00715459308299173</c:v>
                </c:pt>
                <c:pt idx="12">
                  <c:v>0.00398463989227281</c:v>
                </c:pt>
                <c:pt idx="13">
                  <c:v>0.0</c:v>
                </c:pt>
                <c:pt idx="15">
                  <c:v>0.0746576701691432</c:v>
                </c:pt>
                <c:pt idx="16">
                  <c:v>0.0652657056690736</c:v>
                </c:pt>
                <c:pt idx="17">
                  <c:v>0.00790940063671353</c:v>
                </c:pt>
                <c:pt idx="18">
                  <c:v>0.0</c:v>
                </c:pt>
                <c:pt idx="20">
                  <c:v>0.0173545958393588</c:v>
                </c:pt>
                <c:pt idx="21">
                  <c:v>0.0279507411793121</c:v>
                </c:pt>
                <c:pt idx="22">
                  <c:v>0.00808822413612489</c:v>
                </c:pt>
                <c:pt idx="23">
                  <c:v>0.0</c:v>
                </c:pt>
              </c:numCache>
            </c:numRef>
          </c:val>
        </c:ser>
        <c:ser>
          <c:idx val="1"/>
          <c:order val="3"/>
          <c:tx>
            <c:strRef>
              <c:f>Speedup_v6!$AC$1</c:f>
              <c:strCache>
                <c:ptCount val="1"/>
                <c:pt idx="0">
                  <c:v>P-constrained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multiLvlStrRef>
              <c:f>(Speedup_v6!$Z$2:$AA$21,Speedup_v6!$Z$42:$AA$45)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Appbt</c:v>
                  </c:pt>
                  <c:pt idx="5">
                    <c:v>Em3d</c:v>
                  </c:pt>
                  <c:pt idx="10">
                    <c:v>Ocean</c:v>
                  </c:pt>
                  <c:pt idx="15">
                    <c:v>Tomcatv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(Speedup_v6!$AC$2:$AC$21,Speedup_v6!$AC$42:$AC$45)</c:f>
              <c:numCache>
                <c:formatCode>General</c:formatCode>
                <c:ptCount val="24"/>
                <c:pt idx="0">
                  <c:v>0.261060926997783</c:v>
                </c:pt>
                <c:pt idx="1">
                  <c:v>0.162461677504838</c:v>
                </c:pt>
                <c:pt idx="2">
                  <c:v>0.296647021759681</c:v>
                </c:pt>
                <c:pt idx="3">
                  <c:v>0.0</c:v>
                </c:pt>
                <c:pt idx="5">
                  <c:v>0.393564541845158</c:v>
                </c:pt>
                <c:pt idx="6">
                  <c:v>0.55083923610221</c:v>
                </c:pt>
                <c:pt idx="7">
                  <c:v>0.572604962106711</c:v>
                </c:pt>
                <c:pt idx="8">
                  <c:v>0.0</c:v>
                </c:pt>
                <c:pt idx="10">
                  <c:v>0.407746580193997</c:v>
                </c:pt>
                <c:pt idx="11">
                  <c:v>0.559317888771509</c:v>
                </c:pt>
                <c:pt idx="12">
                  <c:v>0.559062867543999</c:v>
                </c:pt>
                <c:pt idx="13">
                  <c:v>0.0</c:v>
                </c:pt>
                <c:pt idx="15">
                  <c:v>0.0435710998680128</c:v>
                </c:pt>
                <c:pt idx="16">
                  <c:v>0.00891577318783153</c:v>
                </c:pt>
                <c:pt idx="17">
                  <c:v>0.0470507435606129</c:v>
                </c:pt>
                <c:pt idx="18">
                  <c:v>0.0</c:v>
                </c:pt>
                <c:pt idx="20">
                  <c:v>0.285956177628841</c:v>
                </c:pt>
                <c:pt idx="21">
                  <c:v>0.331053302996301</c:v>
                </c:pt>
                <c:pt idx="22">
                  <c:v>0.37484136606538</c:v>
                </c:pt>
                <c:pt idx="23">
                  <c:v>0.0</c:v>
                </c:pt>
              </c:numCache>
            </c:numRef>
          </c:val>
        </c:ser>
        <c:ser>
          <c:idx val="0"/>
          <c:order val="4"/>
          <c:tx>
            <c:strRef>
              <c:f>Speedup_v6!$AB$1</c:f>
              <c:strCache>
                <c:ptCount val="1"/>
                <c:pt idx="0">
                  <c:v>Unconstrained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multiLvlStrRef>
              <c:f>(Speedup_v6!$Z$2:$AA$21,Speedup_v6!$Z$42:$AA$45)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Appbt</c:v>
                  </c:pt>
                  <c:pt idx="5">
                    <c:v>Em3d</c:v>
                  </c:pt>
                  <c:pt idx="10">
                    <c:v>Ocean</c:v>
                  </c:pt>
                  <c:pt idx="15">
                    <c:v>Tomcatv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(Speedup_v6!$AB$2:$AB$21,Speedup_v6!$AB$42:$AB$45)</c:f>
              <c:numCache>
                <c:formatCode>General</c:formatCode>
                <c:ptCount val="24"/>
                <c:pt idx="0">
                  <c:v>0.237429073648469</c:v>
                </c:pt>
                <c:pt idx="1">
                  <c:v>0.249919141094705</c:v>
                </c:pt>
                <c:pt idx="2">
                  <c:v>0.190209330504258</c:v>
                </c:pt>
                <c:pt idx="3">
                  <c:v>0.0</c:v>
                </c:pt>
                <c:pt idx="5">
                  <c:v>0.241368104256226</c:v>
                </c:pt>
                <c:pt idx="6">
                  <c:v>0.175128884216661</c:v>
                </c:pt>
                <c:pt idx="7">
                  <c:v>0.181566209870646</c:v>
                </c:pt>
                <c:pt idx="8">
                  <c:v>0.0</c:v>
                </c:pt>
                <c:pt idx="10">
                  <c:v>0.245317877703412</c:v>
                </c:pt>
                <c:pt idx="11">
                  <c:v>0.165509426786594</c:v>
                </c:pt>
                <c:pt idx="12">
                  <c:v>0.183268456574162</c:v>
                </c:pt>
                <c:pt idx="13">
                  <c:v>0.0</c:v>
                </c:pt>
                <c:pt idx="15">
                  <c:v>0.359130682378447</c:v>
                </c:pt>
                <c:pt idx="16">
                  <c:v>0.42286298438465</c:v>
                </c:pt>
                <c:pt idx="17">
                  <c:v>0.422193929593814</c:v>
                </c:pt>
                <c:pt idx="18">
                  <c:v>0.0</c:v>
                </c:pt>
                <c:pt idx="20">
                  <c:v>0.272703963487372</c:v>
                </c:pt>
                <c:pt idx="21">
                  <c:v>0.260059132139678</c:v>
                </c:pt>
                <c:pt idx="22">
                  <c:v>0.250581174840791</c:v>
                </c:pt>
                <c:pt idx="2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2133664936"/>
        <c:axId val="-2133655336"/>
      </c:barChart>
      <c:catAx>
        <c:axId val="-213366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alibri"/>
                    <a:cs typeface="Calibri"/>
                  </a:defRPr>
                </a:pPr>
                <a:r>
                  <a:rPr lang="en-US" sz="2400" dirty="0">
                    <a:latin typeface="Calibri"/>
                    <a:cs typeface="Calibri"/>
                  </a:rPr>
                  <a:t>Memory</a:t>
                </a:r>
                <a:r>
                  <a:rPr lang="en-US" sz="2400" dirty="0" smtClean="0">
                    <a:latin typeface="Calibri"/>
                    <a:cs typeface="Calibri"/>
                  </a:rPr>
                  <a:t>-intensive</a:t>
                </a:r>
                <a:r>
                  <a:rPr lang="en-US" sz="2400" baseline="0" dirty="0" smtClean="0">
                    <a:latin typeface="Calibri"/>
                    <a:cs typeface="Calibri"/>
                  </a:rPr>
                  <a:t> </a:t>
                </a:r>
                <a:r>
                  <a:rPr lang="en-US" sz="2400" dirty="0" smtClean="0">
                    <a:latin typeface="Calibri"/>
                    <a:cs typeface="Calibri"/>
                  </a:rPr>
                  <a:t>Workloads</a:t>
                </a:r>
                <a:endParaRPr lang="en-US" sz="2400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242091883400938"/>
              <c:y val="0.88514847430557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33655336"/>
        <c:crosses val="autoZero"/>
        <c:auto val="1"/>
        <c:lblAlgn val="ctr"/>
        <c:lblOffset val="100"/>
        <c:noMultiLvlLbl val="0"/>
      </c:catAx>
      <c:valAx>
        <c:axId val="-2133655336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Calibri"/>
                    <a:cs typeface="Calibri"/>
                  </a:defRPr>
                </a:pPr>
                <a:r>
                  <a:rPr lang="en-US" sz="2400">
                    <a:latin typeface="Calibri"/>
                    <a:cs typeface="Calibri"/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0.00119293326970492"/>
              <c:y val="0.1944174753140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33664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207070707071"/>
          <c:y val="0.134048332852724"/>
          <c:w val="0.270530293088364"/>
          <c:h val="0.623552838356417"/>
        </c:manualLayout>
      </c:layout>
      <c:overlay val="0"/>
      <c:txPr>
        <a:bodyPr/>
        <a:lstStyle/>
        <a:p>
          <a:pPr>
            <a:defRPr sz="20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44663167104"/>
          <c:y val="0.0642879609232941"/>
          <c:w val="0.620438737771415"/>
          <c:h val="0.528145818723079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Speedup_v6!$AF$1</c:f>
              <c:strCache>
                <c:ptCount val="1"/>
                <c:pt idx="0">
                  <c:v>Galaxy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(Speedup_v6!$Z$22:$AA$41,Speedup_v6!$Z$47:$AA$50)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Barnes</c:v>
                  </c:pt>
                  <c:pt idx="5">
                    <c:v>Fmm</c:v>
                  </c:pt>
                  <c:pt idx="10">
                    <c:v>Moldyn</c:v>
                  </c:pt>
                  <c:pt idx="15">
                    <c:v>Water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(Speedup_v6!$AF$22:$AF$41,Speedup_v6!$AF$47:$AF$50)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1.04463818073661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1.021835340746429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1.004345635980568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1.004345635980568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1.018657769263747</c:v>
                </c:pt>
              </c:numCache>
            </c:numRef>
          </c:val>
        </c:ser>
        <c:ser>
          <c:idx val="3"/>
          <c:order val="1"/>
          <c:tx>
            <c:strRef>
              <c:f>Speedup_v6!$AE$1</c:f>
              <c:strCache>
                <c:ptCount val="1"/>
                <c:pt idx="0">
                  <c:v>(P+BW)-constrained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(Speedup_v6!$Z$22:$AA$41,Speedup_v6!$Z$47:$AA$50)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Barnes</c:v>
                  </c:pt>
                  <c:pt idx="5">
                    <c:v>Fmm</c:v>
                  </c:pt>
                  <c:pt idx="10">
                    <c:v>Moldyn</c:v>
                  </c:pt>
                  <c:pt idx="15">
                    <c:v>Water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(Speedup_v6!$AE$22:$AE$41,Speedup_v6!$AE$47:$AE$50)</c:f>
              <c:numCache>
                <c:formatCode>General</c:formatCode>
                <c:ptCount val="24"/>
                <c:pt idx="0">
                  <c:v>0.560499693733733</c:v>
                </c:pt>
                <c:pt idx="1">
                  <c:v>0.574446625979832</c:v>
                </c:pt>
                <c:pt idx="2">
                  <c:v>0.539134527139322</c:v>
                </c:pt>
                <c:pt idx="3">
                  <c:v>0.0</c:v>
                </c:pt>
                <c:pt idx="5">
                  <c:v>0.617798816197136</c:v>
                </c:pt>
                <c:pt idx="6">
                  <c:v>0.629264039079022</c:v>
                </c:pt>
                <c:pt idx="7">
                  <c:v>0.584816430438588</c:v>
                </c:pt>
                <c:pt idx="8">
                  <c:v>0.0</c:v>
                </c:pt>
                <c:pt idx="10">
                  <c:v>0.50223589565399</c:v>
                </c:pt>
                <c:pt idx="11">
                  <c:v>0.52977486767576</c:v>
                </c:pt>
                <c:pt idx="12">
                  <c:v>0.523219333976663</c:v>
                </c:pt>
                <c:pt idx="13">
                  <c:v>0.0</c:v>
                </c:pt>
                <c:pt idx="15">
                  <c:v>0.50223589565399</c:v>
                </c:pt>
                <c:pt idx="16">
                  <c:v>0.52977486767576</c:v>
                </c:pt>
                <c:pt idx="17">
                  <c:v>0.523219333976663</c:v>
                </c:pt>
                <c:pt idx="18">
                  <c:v>0.0</c:v>
                </c:pt>
                <c:pt idx="20">
                  <c:v>0.543637601197805</c:v>
                </c:pt>
                <c:pt idx="21">
                  <c:v>0.564373125200394</c:v>
                </c:pt>
                <c:pt idx="22">
                  <c:v>0.54202718604183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Speedup_v6!$AC$1</c:f>
              <c:strCache>
                <c:ptCount val="1"/>
                <c:pt idx="0">
                  <c:v>P-constrained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multiLvlStrRef>
              <c:f>(Speedup_v6!$Z$22:$AA$41,Speedup_v6!$Z$47:$AA$50)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Barnes</c:v>
                  </c:pt>
                  <c:pt idx="5">
                    <c:v>Fmm</c:v>
                  </c:pt>
                  <c:pt idx="10">
                    <c:v>Moldyn</c:v>
                  </c:pt>
                  <c:pt idx="15">
                    <c:v>Water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(Speedup_v6!$AD$22:$AD$41,Speedup_v6!$AD$47:$AD$50)</c:f>
              <c:numCache>
                <c:formatCode>General</c:formatCode>
                <c:ptCount val="24"/>
                <c:pt idx="0">
                  <c:v>0.00126461588448415</c:v>
                </c:pt>
                <c:pt idx="1">
                  <c:v>0.00781784796185557</c:v>
                </c:pt>
                <c:pt idx="2">
                  <c:v>0.0482002911274341</c:v>
                </c:pt>
                <c:pt idx="3">
                  <c:v>0.0</c:v>
                </c:pt>
                <c:pt idx="5">
                  <c:v>0.00611421135682866</c:v>
                </c:pt>
                <c:pt idx="6">
                  <c:v>0.00495723784847705</c:v>
                </c:pt>
                <c:pt idx="7">
                  <c:v>0.0537502476599023</c:v>
                </c:pt>
                <c:pt idx="8">
                  <c:v>0.0</c:v>
                </c:pt>
                <c:pt idx="10">
                  <c:v>0.00277059252476811</c:v>
                </c:pt>
                <c:pt idx="11">
                  <c:v>0.000630076446527138</c:v>
                </c:pt>
                <c:pt idx="12">
                  <c:v>0.00105933149690325</c:v>
                </c:pt>
                <c:pt idx="13">
                  <c:v>0.0</c:v>
                </c:pt>
                <c:pt idx="15">
                  <c:v>0.00277059252476811</c:v>
                </c:pt>
                <c:pt idx="16">
                  <c:v>0.000630076446527138</c:v>
                </c:pt>
                <c:pt idx="17">
                  <c:v>0.00105933149690325</c:v>
                </c:pt>
                <c:pt idx="18">
                  <c:v>0.0</c:v>
                </c:pt>
                <c:pt idx="20">
                  <c:v>0.00314920720708383</c:v>
                </c:pt>
                <c:pt idx="21">
                  <c:v>0.00335976798088129</c:v>
                </c:pt>
                <c:pt idx="22">
                  <c:v>0.0246087220128255</c:v>
                </c:pt>
                <c:pt idx="23">
                  <c:v>0.0</c:v>
                </c:pt>
              </c:numCache>
            </c:numRef>
          </c:val>
        </c:ser>
        <c:ser>
          <c:idx val="1"/>
          <c:order val="3"/>
          <c:tx>
            <c:strRef>
              <c:f>Speedup_v6!$AD$1</c:f>
              <c:strCache>
                <c:ptCount val="1"/>
                <c:pt idx="0">
                  <c:v>BW-constrained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multiLvlStrRef>
              <c:f>(Speedup_v6!$Z$22:$AA$41,Speedup_v6!$Z$47:$AA$50)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Barnes</c:v>
                  </c:pt>
                  <c:pt idx="5">
                    <c:v>Fmm</c:v>
                  </c:pt>
                  <c:pt idx="10">
                    <c:v>Moldyn</c:v>
                  </c:pt>
                  <c:pt idx="15">
                    <c:v>Water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(Speedup_v6!$AC$22:$AC$41,Speedup_v6!$AC$47:$AC$50)</c:f>
              <c:numCache>
                <c:formatCode>General</c:formatCode>
                <c:ptCount val="24"/>
                <c:pt idx="0">
                  <c:v>0.428401823274115</c:v>
                </c:pt>
                <c:pt idx="1">
                  <c:v>0.407051915543922</c:v>
                </c:pt>
                <c:pt idx="2">
                  <c:v>0.444839484782373</c:v>
                </c:pt>
                <c:pt idx="3">
                  <c:v>0.0</c:v>
                </c:pt>
                <c:pt idx="5">
                  <c:v>0.338973932785767</c:v>
                </c:pt>
                <c:pt idx="6">
                  <c:v>0.259147262253973</c:v>
                </c:pt>
                <c:pt idx="7">
                  <c:v>0.343434753744781</c:v>
                </c:pt>
                <c:pt idx="8">
                  <c:v>0.0</c:v>
                </c:pt>
                <c:pt idx="10">
                  <c:v>0.494706682431167</c:v>
                </c:pt>
                <c:pt idx="11">
                  <c:v>0.472736546122962</c:v>
                </c:pt>
                <c:pt idx="12">
                  <c:v>0.477415861073918</c:v>
                </c:pt>
                <c:pt idx="13">
                  <c:v>0.0</c:v>
                </c:pt>
                <c:pt idx="15">
                  <c:v>0.494706682431167</c:v>
                </c:pt>
                <c:pt idx="16">
                  <c:v>0.472736546122962</c:v>
                </c:pt>
                <c:pt idx="17">
                  <c:v>0.477415861073918</c:v>
                </c:pt>
                <c:pt idx="18">
                  <c:v>0.0</c:v>
                </c:pt>
                <c:pt idx="20">
                  <c:v>0.441216844248127</c:v>
                </c:pt>
                <c:pt idx="21">
                  <c:v>0.403386352814601</c:v>
                </c:pt>
                <c:pt idx="22">
                  <c:v>0.437595826422462</c:v>
                </c:pt>
                <c:pt idx="23">
                  <c:v>0.0</c:v>
                </c:pt>
              </c:numCache>
            </c:numRef>
          </c:val>
        </c:ser>
        <c:ser>
          <c:idx val="0"/>
          <c:order val="4"/>
          <c:tx>
            <c:strRef>
              <c:f>Speedup_v6!$AB$1</c:f>
              <c:strCache>
                <c:ptCount val="1"/>
                <c:pt idx="0">
                  <c:v>Unconstrained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multiLvlStrRef>
              <c:f>(Speedup_v6!$Z$22:$AA$41,Speedup_v6!$Z$47:$AA$50)</c:f>
              <c:multiLvlStrCache>
                <c:ptCount val="24"/>
                <c:lvl>
                  <c:pt idx="0">
                    <c:v>M</c:v>
                  </c:pt>
                  <c:pt idx="1">
                    <c:v>C</c:v>
                  </c:pt>
                  <c:pt idx="2">
                    <c:v>F</c:v>
                  </c:pt>
                  <c:pt idx="3">
                    <c:v>G</c:v>
                  </c:pt>
                  <c:pt idx="5">
                    <c:v>M</c:v>
                  </c:pt>
                  <c:pt idx="6">
                    <c:v>C</c:v>
                  </c:pt>
                  <c:pt idx="7">
                    <c:v>F</c:v>
                  </c:pt>
                  <c:pt idx="8">
                    <c:v>G</c:v>
                  </c:pt>
                  <c:pt idx="10">
                    <c:v>M</c:v>
                  </c:pt>
                  <c:pt idx="11">
                    <c:v>C</c:v>
                  </c:pt>
                  <c:pt idx="12">
                    <c:v>F</c:v>
                  </c:pt>
                  <c:pt idx="13">
                    <c:v>G</c:v>
                  </c:pt>
                  <c:pt idx="15">
                    <c:v>M</c:v>
                  </c:pt>
                  <c:pt idx="16">
                    <c:v>C</c:v>
                  </c:pt>
                  <c:pt idx="17">
                    <c:v>F</c:v>
                  </c:pt>
                  <c:pt idx="18">
                    <c:v>G</c:v>
                  </c:pt>
                  <c:pt idx="20">
                    <c:v>M</c:v>
                  </c:pt>
                  <c:pt idx="21">
                    <c:v>C</c:v>
                  </c:pt>
                  <c:pt idx="22">
                    <c:v>F</c:v>
                  </c:pt>
                  <c:pt idx="23">
                    <c:v>G</c:v>
                  </c:pt>
                </c:lvl>
                <c:lvl>
                  <c:pt idx="0">
                    <c:v>Barnes</c:v>
                  </c:pt>
                  <c:pt idx="5">
                    <c:v>Fmm</c:v>
                  </c:pt>
                  <c:pt idx="10">
                    <c:v>Moldyn</c:v>
                  </c:pt>
                  <c:pt idx="15">
                    <c:v>Water</c:v>
                  </c:pt>
                  <c:pt idx="20">
                    <c:v>Average</c:v>
                  </c:pt>
                </c:lvl>
              </c:multiLvlStrCache>
            </c:multiLvlStrRef>
          </c:cat>
          <c:val>
            <c:numRef>
              <c:f>(Speedup_v6!$AB$22:$AB$41,Speedup_v6!$AB$47:$AB$50)</c:f>
              <c:numCache>
                <c:formatCode>General</c:formatCode>
                <c:ptCount val="24"/>
                <c:pt idx="0">
                  <c:v>0.00983386710766791</c:v>
                </c:pt>
                <c:pt idx="1">
                  <c:v>0.0423406422066766</c:v>
                </c:pt>
                <c:pt idx="2">
                  <c:v>0.0124638776874813</c:v>
                </c:pt>
                <c:pt idx="3">
                  <c:v>0.0</c:v>
                </c:pt>
                <c:pt idx="5">
                  <c:v>0.0371130396602684</c:v>
                </c:pt>
                <c:pt idx="6">
                  <c:v>0.121813042455886</c:v>
                </c:pt>
                <c:pt idx="7">
                  <c:v>0.0398339089031579</c:v>
                </c:pt>
                <c:pt idx="8">
                  <c:v>0.0</c:v>
                </c:pt>
                <c:pt idx="10">
                  <c:v>0.000286829390075583</c:v>
                </c:pt>
                <c:pt idx="11">
                  <c:v>0.00598566856779097</c:v>
                </c:pt>
                <c:pt idx="12">
                  <c:v>0.00265110943308351</c:v>
                </c:pt>
                <c:pt idx="13">
                  <c:v>0.0</c:v>
                </c:pt>
                <c:pt idx="15">
                  <c:v>0.000286829390075583</c:v>
                </c:pt>
                <c:pt idx="16">
                  <c:v>0.00598566856779097</c:v>
                </c:pt>
                <c:pt idx="17">
                  <c:v>0.00265110943308351</c:v>
                </c:pt>
                <c:pt idx="18">
                  <c:v>0.0</c:v>
                </c:pt>
                <c:pt idx="20">
                  <c:v>0.0119963473469841</c:v>
                </c:pt>
                <c:pt idx="21">
                  <c:v>0.0451124010447052</c:v>
                </c:pt>
                <c:pt idx="22">
                  <c:v>0.01442603478663</c:v>
                </c:pt>
                <c:pt idx="2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2136540888"/>
        <c:axId val="-2136534808"/>
      </c:barChart>
      <c:catAx>
        <c:axId val="-2136540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alibri"/>
                    <a:cs typeface="Calibri"/>
                  </a:defRPr>
                </a:pPr>
                <a:r>
                  <a:rPr lang="en-US" sz="2400" dirty="0" smtClean="0">
                    <a:latin typeface="Calibri"/>
                    <a:cs typeface="Calibri"/>
                  </a:rPr>
                  <a:t>Compute-intensive Workloads</a:t>
                </a:r>
                <a:endParaRPr lang="en-US" sz="2400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242091883400938"/>
              <c:y val="0.88514847430557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36534808"/>
        <c:crosses val="autoZero"/>
        <c:auto val="1"/>
        <c:lblAlgn val="ctr"/>
        <c:lblOffset val="100"/>
        <c:noMultiLvlLbl val="0"/>
      </c:catAx>
      <c:valAx>
        <c:axId val="-2136534808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Calibri"/>
                    <a:cs typeface="Calibri"/>
                  </a:defRPr>
                </a:pPr>
                <a:r>
                  <a:rPr lang="en-US" sz="2400">
                    <a:latin typeface="Calibri"/>
                    <a:cs typeface="Calibri"/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0.00119293326970492"/>
              <c:y val="0.179970742522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36540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257575757576"/>
          <c:y val="0.12321328325891"/>
          <c:w val="0.265479768153981"/>
          <c:h val="0.656057987137858"/>
        </c:manualLayout>
      </c:layout>
      <c:overlay val="0"/>
      <c:txPr>
        <a:bodyPr/>
        <a:lstStyle/>
        <a:p>
          <a:pPr>
            <a:defRPr sz="20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9244313210848"/>
          <c:y val="0.0438903590607204"/>
          <c:w val="0.891196631671041"/>
          <c:h val="0.5034330742222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Speedup_v4!$F$40</c:f>
              <c:strCache>
                <c:ptCount val="1"/>
                <c:pt idx="0">
                  <c:v>CMeshExp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Speedup_v4!$N$41:$N$67</c:f>
                <c:numCache>
                  <c:formatCode>General</c:formatCode>
                  <c:ptCount val="27"/>
                  <c:pt idx="0">
                    <c:v>0.0063</c:v>
                  </c:pt>
                  <c:pt idx="1">
                    <c:v>0.005</c:v>
                  </c:pt>
                  <c:pt idx="2">
                    <c:v>0.0113</c:v>
                  </c:pt>
                  <c:pt idx="3">
                    <c:v>0.0723</c:v>
                  </c:pt>
                  <c:pt idx="4">
                    <c:v>0.0047</c:v>
                  </c:pt>
                  <c:pt idx="5">
                    <c:v>0.0075</c:v>
                  </c:pt>
                  <c:pt idx="6">
                    <c:v>0.0011</c:v>
                  </c:pt>
                  <c:pt idx="7">
                    <c:v>0.0013</c:v>
                  </c:pt>
                  <c:pt idx="8">
                    <c:v>0.00580935353354456</c:v>
                  </c:pt>
                  <c:pt idx="9">
                    <c:v>0.0454</c:v>
                  </c:pt>
                  <c:pt idx="10">
                    <c:v>0.0089</c:v>
                  </c:pt>
                  <c:pt idx="11">
                    <c:v>0.0802</c:v>
                  </c:pt>
                  <c:pt idx="12">
                    <c:v>0.0516</c:v>
                  </c:pt>
                  <c:pt idx="13">
                    <c:v>0.0056</c:v>
                  </c:pt>
                  <c:pt idx="14">
                    <c:v>0.0067</c:v>
                  </c:pt>
                  <c:pt idx="15">
                    <c:v>0.0009</c:v>
                  </c:pt>
                  <c:pt idx="16">
                    <c:v>0.0011</c:v>
                  </c:pt>
                  <c:pt idx="17">
                    <c:v>0.00942206279219441</c:v>
                  </c:pt>
                  <c:pt idx="18">
                    <c:v>0.0439</c:v>
                  </c:pt>
                  <c:pt idx="19">
                    <c:v>0.0074</c:v>
                  </c:pt>
                  <c:pt idx="20">
                    <c:v>0.0826</c:v>
                  </c:pt>
                  <c:pt idx="21">
                    <c:v>0.0571</c:v>
                  </c:pt>
                  <c:pt idx="22">
                    <c:v>0.0062</c:v>
                  </c:pt>
                  <c:pt idx="23">
                    <c:v>0.0067</c:v>
                  </c:pt>
                  <c:pt idx="24">
                    <c:v>0.0009</c:v>
                  </c:pt>
                  <c:pt idx="25">
                    <c:v>0.001</c:v>
                  </c:pt>
                  <c:pt idx="26">
                    <c:v>0.00932722975285327</c:v>
                  </c:pt>
                </c:numCache>
              </c:numRef>
            </c:plus>
            <c:minus>
              <c:numRef>
                <c:f>Speedup_v4!$N$41:$N$67</c:f>
                <c:numCache>
                  <c:formatCode>General</c:formatCode>
                  <c:ptCount val="27"/>
                  <c:pt idx="0">
                    <c:v>0.0063</c:v>
                  </c:pt>
                  <c:pt idx="1">
                    <c:v>0.005</c:v>
                  </c:pt>
                  <c:pt idx="2">
                    <c:v>0.0113</c:v>
                  </c:pt>
                  <c:pt idx="3">
                    <c:v>0.0723</c:v>
                  </c:pt>
                  <c:pt idx="4">
                    <c:v>0.0047</c:v>
                  </c:pt>
                  <c:pt idx="5">
                    <c:v>0.0075</c:v>
                  </c:pt>
                  <c:pt idx="6">
                    <c:v>0.0011</c:v>
                  </c:pt>
                  <c:pt idx="7">
                    <c:v>0.0013</c:v>
                  </c:pt>
                  <c:pt idx="8">
                    <c:v>0.00580935353354456</c:v>
                  </c:pt>
                  <c:pt idx="9">
                    <c:v>0.0454</c:v>
                  </c:pt>
                  <c:pt idx="10">
                    <c:v>0.0089</c:v>
                  </c:pt>
                  <c:pt idx="11">
                    <c:v>0.0802</c:v>
                  </c:pt>
                  <c:pt idx="12">
                    <c:v>0.0516</c:v>
                  </c:pt>
                  <c:pt idx="13">
                    <c:v>0.0056</c:v>
                  </c:pt>
                  <c:pt idx="14">
                    <c:v>0.0067</c:v>
                  </c:pt>
                  <c:pt idx="15">
                    <c:v>0.0009</c:v>
                  </c:pt>
                  <c:pt idx="16">
                    <c:v>0.0011</c:v>
                  </c:pt>
                  <c:pt idx="17">
                    <c:v>0.00942206279219441</c:v>
                  </c:pt>
                  <c:pt idx="18">
                    <c:v>0.0439</c:v>
                  </c:pt>
                  <c:pt idx="19">
                    <c:v>0.0074</c:v>
                  </c:pt>
                  <c:pt idx="20">
                    <c:v>0.0826</c:v>
                  </c:pt>
                  <c:pt idx="21">
                    <c:v>0.0571</c:v>
                  </c:pt>
                  <c:pt idx="22">
                    <c:v>0.0062</c:v>
                  </c:pt>
                  <c:pt idx="23">
                    <c:v>0.0067</c:v>
                  </c:pt>
                  <c:pt idx="24">
                    <c:v>0.0009</c:v>
                  </c:pt>
                  <c:pt idx="25">
                    <c:v>0.001</c:v>
                  </c:pt>
                  <c:pt idx="26">
                    <c:v>0.00932722975285327</c:v>
                  </c:pt>
                </c:numCache>
              </c:numRef>
            </c:minus>
          </c:errBars>
          <c:cat>
            <c:multiLvlStrRef>
              <c:f>Speedup_v4!$B$41:$C$67</c:f>
              <c:multiLvlStrCache>
                <c:ptCount val="27"/>
                <c:lvl>
                  <c:pt idx="0">
                    <c:v>Appbt</c:v>
                  </c:pt>
                  <c:pt idx="1">
                    <c:v>Em3d</c:v>
                  </c:pt>
                  <c:pt idx="2">
                    <c:v>Ocean</c:v>
                  </c:pt>
                  <c:pt idx="3">
                    <c:v>Tomcatv</c:v>
                  </c:pt>
                  <c:pt idx="4">
                    <c:v>Barnes</c:v>
                  </c:pt>
                  <c:pt idx="5">
                    <c:v>Fmm</c:v>
                  </c:pt>
                  <c:pt idx="6">
                    <c:v>Moldyn</c:v>
                  </c:pt>
                  <c:pt idx="7">
                    <c:v>Water</c:v>
                  </c:pt>
                  <c:pt idx="8">
                    <c:v>Average</c:v>
                  </c:pt>
                  <c:pt idx="9">
                    <c:v>Appbt</c:v>
                  </c:pt>
                  <c:pt idx="10">
                    <c:v>Em3d</c:v>
                  </c:pt>
                  <c:pt idx="11">
                    <c:v>Ocean</c:v>
                  </c:pt>
                  <c:pt idx="12">
                    <c:v>Tomcatv</c:v>
                  </c:pt>
                  <c:pt idx="13">
                    <c:v>Barnes</c:v>
                  </c:pt>
                  <c:pt idx="14">
                    <c:v>Fmm</c:v>
                  </c:pt>
                  <c:pt idx="15">
                    <c:v>Moldyn</c:v>
                  </c:pt>
                  <c:pt idx="16">
                    <c:v>Water</c:v>
                  </c:pt>
                  <c:pt idx="17">
                    <c:v>Average</c:v>
                  </c:pt>
                  <c:pt idx="18">
                    <c:v>Appbt</c:v>
                  </c:pt>
                  <c:pt idx="19">
                    <c:v>Em3d</c:v>
                  </c:pt>
                  <c:pt idx="20">
                    <c:v>Ocean</c:v>
                  </c:pt>
                  <c:pt idx="21">
                    <c:v>Tomcatv</c:v>
                  </c:pt>
                  <c:pt idx="22">
                    <c:v>Barnes</c:v>
                  </c:pt>
                  <c:pt idx="23">
                    <c:v>Fmm</c:v>
                  </c:pt>
                  <c:pt idx="24">
                    <c:v>Moldyn</c:v>
                  </c:pt>
                  <c:pt idx="25">
                    <c:v>Water</c:v>
                  </c:pt>
                  <c:pt idx="26">
                    <c:v>Average</c:v>
                  </c:pt>
                </c:lvl>
                <c:lvl>
                  <c:pt idx="0">
                    <c:v>Conventional Memory</c:v>
                  </c:pt>
                  <c:pt idx="9">
                    <c:v>Optically Connected Memory</c:v>
                  </c:pt>
                  <c:pt idx="18">
                    <c:v>3D Stacked Memory</c:v>
                  </c:pt>
                </c:lvl>
              </c:multiLvlStrCache>
            </c:multiLvlStrRef>
          </c:cat>
          <c:val>
            <c:numRef>
              <c:f>Speedup_v4!$F$41:$F$67</c:f>
              <c:numCache>
                <c:formatCode>General</c:formatCode>
                <c:ptCount val="27"/>
                <c:pt idx="0">
                  <c:v>1.006368138771364</c:v>
                </c:pt>
                <c:pt idx="1">
                  <c:v>1.000194514870314</c:v>
                </c:pt>
                <c:pt idx="2">
                  <c:v>0.995297423406845</c:v>
                </c:pt>
                <c:pt idx="3">
                  <c:v>0.868798392783683</c:v>
                </c:pt>
                <c:pt idx="4">
                  <c:v>1.112322053883712</c:v>
                </c:pt>
                <c:pt idx="5">
                  <c:v>1.070140144414502</c:v>
                </c:pt>
                <c:pt idx="6">
                  <c:v>1.006876789048788</c:v>
                </c:pt>
                <c:pt idx="7">
                  <c:v>1.006876789048788</c:v>
                </c:pt>
                <c:pt idx="8">
                  <c:v>1.00616020724024</c:v>
                </c:pt>
                <c:pt idx="9">
                  <c:v>1.911682353703718</c:v>
                </c:pt>
                <c:pt idx="10">
                  <c:v>1.998428304931286</c:v>
                </c:pt>
                <c:pt idx="11">
                  <c:v>2.341389245153114</c:v>
                </c:pt>
                <c:pt idx="12">
                  <c:v>1.602114682123565</c:v>
                </c:pt>
                <c:pt idx="13">
                  <c:v>1.12677021059771</c:v>
                </c:pt>
                <c:pt idx="14">
                  <c:v>1.11061483691829</c:v>
                </c:pt>
                <c:pt idx="15">
                  <c:v>1.109386852357688</c:v>
                </c:pt>
                <c:pt idx="16">
                  <c:v>1.103587654</c:v>
                </c:pt>
                <c:pt idx="17">
                  <c:v>1.471278961498834</c:v>
                </c:pt>
                <c:pt idx="18">
                  <c:v>1.617646233050213</c:v>
                </c:pt>
                <c:pt idx="19">
                  <c:v>1.846595839375636</c:v>
                </c:pt>
                <c:pt idx="20">
                  <c:v>2.144164708906358</c:v>
                </c:pt>
                <c:pt idx="21">
                  <c:v>1.602114682123565</c:v>
                </c:pt>
                <c:pt idx="22">
                  <c:v>1.12677021059771</c:v>
                </c:pt>
                <c:pt idx="23">
                  <c:v>1.11061483691829</c:v>
                </c:pt>
                <c:pt idx="24">
                  <c:v>1.008515809729187</c:v>
                </c:pt>
                <c:pt idx="25">
                  <c:v>1.007923176512</c:v>
                </c:pt>
                <c:pt idx="26">
                  <c:v>1.378683298962851</c:v>
                </c:pt>
              </c:numCache>
            </c:numRef>
          </c:val>
        </c:ser>
        <c:ser>
          <c:idx val="3"/>
          <c:order val="1"/>
          <c:tx>
            <c:strRef>
              <c:f>Speedup_v4!$G$40</c:f>
              <c:strCache>
                <c:ptCount val="1"/>
                <c:pt idx="0">
                  <c:v>Corona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Speedup_v4!$O$41:$O$67</c:f>
                <c:numCache>
                  <c:formatCode>General</c:formatCode>
                  <c:ptCount val="27"/>
                  <c:pt idx="0">
                    <c:v>0.0057</c:v>
                  </c:pt>
                  <c:pt idx="1">
                    <c:v>0.004</c:v>
                  </c:pt>
                  <c:pt idx="2">
                    <c:v>0.0124</c:v>
                  </c:pt>
                  <c:pt idx="3">
                    <c:v>0.0742</c:v>
                  </c:pt>
                  <c:pt idx="4">
                    <c:v>0.0055</c:v>
                  </c:pt>
                  <c:pt idx="5">
                    <c:v>0.0058</c:v>
                  </c:pt>
                  <c:pt idx="6">
                    <c:v>0.0014</c:v>
                  </c:pt>
                  <c:pt idx="7">
                    <c:v>0.0016</c:v>
                  </c:pt>
                  <c:pt idx="8">
                    <c:v>0.00591527435512331</c:v>
                  </c:pt>
                  <c:pt idx="9">
                    <c:v>0.0466</c:v>
                  </c:pt>
                  <c:pt idx="10">
                    <c:v>0.0196</c:v>
                  </c:pt>
                  <c:pt idx="11">
                    <c:v>0.0883</c:v>
                  </c:pt>
                  <c:pt idx="12">
                    <c:v>0.0532</c:v>
                  </c:pt>
                  <c:pt idx="13">
                    <c:v>0.0037</c:v>
                  </c:pt>
                  <c:pt idx="14">
                    <c:v>0.0055</c:v>
                  </c:pt>
                  <c:pt idx="15">
                    <c:v>0.0011</c:v>
                  </c:pt>
                  <c:pt idx="16">
                    <c:v>0.0012</c:v>
                  </c:pt>
                  <c:pt idx="17">
                    <c:v>0.0101790344356799</c:v>
                  </c:pt>
                  <c:pt idx="18">
                    <c:v>0.0452</c:v>
                  </c:pt>
                  <c:pt idx="19">
                    <c:v>0.0185</c:v>
                  </c:pt>
                  <c:pt idx="20">
                    <c:v>0.091</c:v>
                  </c:pt>
                  <c:pt idx="21">
                    <c:v>0.0548</c:v>
                  </c:pt>
                  <c:pt idx="22">
                    <c:v>0.0049</c:v>
                  </c:pt>
                  <c:pt idx="23">
                    <c:v>0.0061</c:v>
                  </c:pt>
                  <c:pt idx="24">
                    <c:v>0.0014</c:v>
                  </c:pt>
                  <c:pt idx="25">
                    <c:v>0.0013</c:v>
                  </c:pt>
                  <c:pt idx="26">
                    <c:v>0.0110781228555497</c:v>
                  </c:pt>
                </c:numCache>
              </c:numRef>
            </c:plus>
            <c:minus>
              <c:numRef>
                <c:f>Speedup_v4!$O$41:$O$67</c:f>
                <c:numCache>
                  <c:formatCode>General</c:formatCode>
                  <c:ptCount val="27"/>
                  <c:pt idx="0">
                    <c:v>0.0057</c:v>
                  </c:pt>
                  <c:pt idx="1">
                    <c:v>0.004</c:v>
                  </c:pt>
                  <c:pt idx="2">
                    <c:v>0.0124</c:v>
                  </c:pt>
                  <c:pt idx="3">
                    <c:v>0.0742</c:v>
                  </c:pt>
                  <c:pt idx="4">
                    <c:v>0.0055</c:v>
                  </c:pt>
                  <c:pt idx="5">
                    <c:v>0.0058</c:v>
                  </c:pt>
                  <c:pt idx="6">
                    <c:v>0.0014</c:v>
                  </c:pt>
                  <c:pt idx="7">
                    <c:v>0.0016</c:v>
                  </c:pt>
                  <c:pt idx="8">
                    <c:v>0.00591527435512331</c:v>
                  </c:pt>
                  <c:pt idx="9">
                    <c:v>0.0466</c:v>
                  </c:pt>
                  <c:pt idx="10">
                    <c:v>0.0196</c:v>
                  </c:pt>
                  <c:pt idx="11">
                    <c:v>0.0883</c:v>
                  </c:pt>
                  <c:pt idx="12">
                    <c:v>0.0532</c:v>
                  </c:pt>
                  <c:pt idx="13">
                    <c:v>0.0037</c:v>
                  </c:pt>
                  <c:pt idx="14">
                    <c:v>0.0055</c:v>
                  </c:pt>
                  <c:pt idx="15">
                    <c:v>0.0011</c:v>
                  </c:pt>
                  <c:pt idx="16">
                    <c:v>0.0012</c:v>
                  </c:pt>
                  <c:pt idx="17">
                    <c:v>0.0101790344356799</c:v>
                  </c:pt>
                  <c:pt idx="18">
                    <c:v>0.0452</c:v>
                  </c:pt>
                  <c:pt idx="19">
                    <c:v>0.0185</c:v>
                  </c:pt>
                  <c:pt idx="20">
                    <c:v>0.091</c:v>
                  </c:pt>
                  <c:pt idx="21">
                    <c:v>0.0548</c:v>
                  </c:pt>
                  <c:pt idx="22">
                    <c:v>0.0049</c:v>
                  </c:pt>
                  <c:pt idx="23">
                    <c:v>0.0061</c:v>
                  </c:pt>
                  <c:pt idx="24">
                    <c:v>0.0014</c:v>
                  </c:pt>
                  <c:pt idx="25">
                    <c:v>0.0013</c:v>
                  </c:pt>
                  <c:pt idx="26">
                    <c:v>0.0110781228555497</c:v>
                  </c:pt>
                </c:numCache>
              </c:numRef>
            </c:minus>
          </c:errBars>
          <c:cat>
            <c:multiLvlStrRef>
              <c:f>Speedup_v4!$B$41:$C$67</c:f>
              <c:multiLvlStrCache>
                <c:ptCount val="27"/>
                <c:lvl>
                  <c:pt idx="0">
                    <c:v>Appbt</c:v>
                  </c:pt>
                  <c:pt idx="1">
                    <c:v>Em3d</c:v>
                  </c:pt>
                  <c:pt idx="2">
                    <c:v>Ocean</c:v>
                  </c:pt>
                  <c:pt idx="3">
                    <c:v>Tomcatv</c:v>
                  </c:pt>
                  <c:pt idx="4">
                    <c:v>Barnes</c:v>
                  </c:pt>
                  <c:pt idx="5">
                    <c:v>Fmm</c:v>
                  </c:pt>
                  <c:pt idx="6">
                    <c:v>Moldyn</c:v>
                  </c:pt>
                  <c:pt idx="7">
                    <c:v>Water</c:v>
                  </c:pt>
                  <c:pt idx="8">
                    <c:v>Average</c:v>
                  </c:pt>
                  <c:pt idx="9">
                    <c:v>Appbt</c:v>
                  </c:pt>
                  <c:pt idx="10">
                    <c:v>Em3d</c:v>
                  </c:pt>
                  <c:pt idx="11">
                    <c:v>Ocean</c:v>
                  </c:pt>
                  <c:pt idx="12">
                    <c:v>Tomcatv</c:v>
                  </c:pt>
                  <c:pt idx="13">
                    <c:v>Barnes</c:v>
                  </c:pt>
                  <c:pt idx="14">
                    <c:v>Fmm</c:v>
                  </c:pt>
                  <c:pt idx="15">
                    <c:v>Moldyn</c:v>
                  </c:pt>
                  <c:pt idx="16">
                    <c:v>Water</c:v>
                  </c:pt>
                  <c:pt idx="17">
                    <c:v>Average</c:v>
                  </c:pt>
                  <c:pt idx="18">
                    <c:v>Appbt</c:v>
                  </c:pt>
                  <c:pt idx="19">
                    <c:v>Em3d</c:v>
                  </c:pt>
                  <c:pt idx="20">
                    <c:v>Ocean</c:v>
                  </c:pt>
                  <c:pt idx="21">
                    <c:v>Tomcatv</c:v>
                  </c:pt>
                  <c:pt idx="22">
                    <c:v>Barnes</c:v>
                  </c:pt>
                  <c:pt idx="23">
                    <c:v>Fmm</c:v>
                  </c:pt>
                  <c:pt idx="24">
                    <c:v>Moldyn</c:v>
                  </c:pt>
                  <c:pt idx="25">
                    <c:v>Water</c:v>
                  </c:pt>
                  <c:pt idx="26">
                    <c:v>Average</c:v>
                  </c:pt>
                </c:lvl>
                <c:lvl>
                  <c:pt idx="0">
                    <c:v>Conventional Memory</c:v>
                  </c:pt>
                  <c:pt idx="9">
                    <c:v>Optically Connected Memory</c:v>
                  </c:pt>
                  <c:pt idx="18">
                    <c:v>3D Stacked Memory</c:v>
                  </c:pt>
                </c:lvl>
              </c:multiLvlStrCache>
            </c:multiLvlStrRef>
          </c:cat>
          <c:val>
            <c:numRef>
              <c:f>Speedup_v4!$G$41:$G$67</c:f>
              <c:numCache>
                <c:formatCode>General</c:formatCode>
                <c:ptCount val="27"/>
                <c:pt idx="0">
                  <c:v>1.051996461894945</c:v>
                </c:pt>
                <c:pt idx="1">
                  <c:v>1.02901916876336</c:v>
                </c:pt>
                <c:pt idx="2">
                  <c:v>0.987477814136995</c:v>
                </c:pt>
                <c:pt idx="3" formatCode="0.0000">
                  <c:v>0.982513326640089</c:v>
                </c:pt>
                <c:pt idx="4">
                  <c:v>1.14</c:v>
                </c:pt>
                <c:pt idx="5">
                  <c:v>1.09</c:v>
                </c:pt>
                <c:pt idx="6">
                  <c:v>1.062086605716468</c:v>
                </c:pt>
                <c:pt idx="7">
                  <c:v>1.012</c:v>
                </c:pt>
                <c:pt idx="8">
                  <c:v>1.043210421222891</c:v>
                </c:pt>
                <c:pt idx="9">
                  <c:v>1.937980726604121</c:v>
                </c:pt>
                <c:pt idx="10">
                  <c:v>3.344802113610456</c:v>
                </c:pt>
                <c:pt idx="11">
                  <c:v>3.90412429341312</c:v>
                </c:pt>
                <c:pt idx="12">
                  <c:v>1.872223007210787</c:v>
                </c:pt>
                <c:pt idx="13">
                  <c:v>1.075066194178514</c:v>
                </c:pt>
                <c:pt idx="14">
                  <c:v>1.125594209311857</c:v>
                </c:pt>
                <c:pt idx="15">
                  <c:v>1.014535420097281</c:v>
                </c:pt>
                <c:pt idx="16">
                  <c:v>1.000850122396164</c:v>
                </c:pt>
                <c:pt idx="17">
                  <c:v>1.662002993030226</c:v>
                </c:pt>
                <c:pt idx="18">
                  <c:v>2.36829797417139</c:v>
                </c:pt>
                <c:pt idx="19">
                  <c:v>3.459793983821969</c:v>
                </c:pt>
                <c:pt idx="20">
                  <c:v>4.433923810732422</c:v>
                </c:pt>
                <c:pt idx="21">
                  <c:v>1.934622778674536</c:v>
                </c:pt>
                <c:pt idx="22">
                  <c:v>1.144211411381821</c:v>
                </c:pt>
                <c:pt idx="23">
                  <c:v>1.161099279850648</c:v>
                </c:pt>
                <c:pt idx="24">
                  <c:v>1.022075761268976</c:v>
                </c:pt>
                <c:pt idx="25">
                  <c:v>1.050026004366496</c:v>
                </c:pt>
                <c:pt idx="26">
                  <c:v>1.778755414173487</c:v>
                </c:pt>
              </c:numCache>
            </c:numRef>
          </c:val>
        </c:ser>
        <c:ser>
          <c:idx val="5"/>
          <c:order val="2"/>
          <c:tx>
            <c:strRef>
              <c:f>Speedup_v4!$H$40</c:f>
              <c:strCache>
                <c:ptCount val="1"/>
                <c:pt idx="0">
                  <c:v>Firefly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Speedup_v4!$P$41:$P$67</c:f>
                <c:numCache>
                  <c:formatCode>General</c:formatCode>
                  <c:ptCount val="27"/>
                  <c:pt idx="0">
                    <c:v>0.0044</c:v>
                  </c:pt>
                  <c:pt idx="1">
                    <c:v>0.005</c:v>
                  </c:pt>
                  <c:pt idx="2">
                    <c:v>0.0108</c:v>
                  </c:pt>
                  <c:pt idx="3">
                    <c:v>0.04345</c:v>
                  </c:pt>
                  <c:pt idx="4">
                    <c:v>0.0062</c:v>
                  </c:pt>
                  <c:pt idx="5">
                    <c:v>0.0922</c:v>
                  </c:pt>
                  <c:pt idx="6">
                    <c:v>0.0039</c:v>
                  </c:pt>
                  <c:pt idx="7">
                    <c:v>0.0041</c:v>
                  </c:pt>
                  <c:pt idx="8">
                    <c:v>0.00992775180985446</c:v>
                  </c:pt>
                  <c:pt idx="9">
                    <c:v>0.0471</c:v>
                  </c:pt>
                  <c:pt idx="10">
                    <c:v>0.0199</c:v>
                  </c:pt>
                  <c:pt idx="11">
                    <c:v>0.0872</c:v>
                  </c:pt>
                  <c:pt idx="12">
                    <c:v>0.0561</c:v>
                  </c:pt>
                  <c:pt idx="13">
                    <c:v>0.0071</c:v>
                  </c:pt>
                  <c:pt idx="14">
                    <c:v>0.0081</c:v>
                  </c:pt>
                  <c:pt idx="15">
                    <c:v>0.0009</c:v>
                  </c:pt>
                  <c:pt idx="16">
                    <c:v>0.0015</c:v>
                  </c:pt>
                  <c:pt idx="17">
                    <c:v>0.0117200322903753</c:v>
                  </c:pt>
                  <c:pt idx="18">
                    <c:v>0.0464</c:v>
                  </c:pt>
                  <c:pt idx="19">
                    <c:v>0.0195</c:v>
                  </c:pt>
                  <c:pt idx="20">
                    <c:v>0.0888</c:v>
                  </c:pt>
                  <c:pt idx="21">
                    <c:v>0.0589</c:v>
                  </c:pt>
                  <c:pt idx="22">
                    <c:v>0.0094</c:v>
                  </c:pt>
                  <c:pt idx="23">
                    <c:v>0.0085</c:v>
                  </c:pt>
                  <c:pt idx="24">
                    <c:v>0.0013</c:v>
                  </c:pt>
                  <c:pt idx="25">
                    <c:v>0.0012</c:v>
                  </c:pt>
                  <c:pt idx="26">
                    <c:v>0.0124837202744939</c:v>
                  </c:pt>
                </c:numCache>
              </c:numRef>
            </c:plus>
            <c:minus>
              <c:numRef>
                <c:f>Speedup_v4!$P$41:$P$67</c:f>
                <c:numCache>
                  <c:formatCode>General</c:formatCode>
                  <c:ptCount val="27"/>
                  <c:pt idx="0">
                    <c:v>0.0044</c:v>
                  </c:pt>
                  <c:pt idx="1">
                    <c:v>0.005</c:v>
                  </c:pt>
                  <c:pt idx="2">
                    <c:v>0.0108</c:v>
                  </c:pt>
                  <c:pt idx="3">
                    <c:v>0.04345</c:v>
                  </c:pt>
                  <c:pt idx="4">
                    <c:v>0.0062</c:v>
                  </c:pt>
                  <c:pt idx="5">
                    <c:v>0.0922</c:v>
                  </c:pt>
                  <c:pt idx="6">
                    <c:v>0.0039</c:v>
                  </c:pt>
                  <c:pt idx="7">
                    <c:v>0.0041</c:v>
                  </c:pt>
                  <c:pt idx="8">
                    <c:v>0.00992775180985446</c:v>
                  </c:pt>
                  <c:pt idx="9">
                    <c:v>0.0471</c:v>
                  </c:pt>
                  <c:pt idx="10">
                    <c:v>0.0199</c:v>
                  </c:pt>
                  <c:pt idx="11">
                    <c:v>0.0872</c:v>
                  </c:pt>
                  <c:pt idx="12">
                    <c:v>0.0561</c:v>
                  </c:pt>
                  <c:pt idx="13">
                    <c:v>0.0071</c:v>
                  </c:pt>
                  <c:pt idx="14">
                    <c:v>0.0081</c:v>
                  </c:pt>
                  <c:pt idx="15">
                    <c:v>0.0009</c:v>
                  </c:pt>
                  <c:pt idx="16">
                    <c:v>0.0015</c:v>
                  </c:pt>
                  <c:pt idx="17">
                    <c:v>0.0117200322903753</c:v>
                  </c:pt>
                  <c:pt idx="18">
                    <c:v>0.0464</c:v>
                  </c:pt>
                  <c:pt idx="19">
                    <c:v>0.0195</c:v>
                  </c:pt>
                  <c:pt idx="20">
                    <c:v>0.0888</c:v>
                  </c:pt>
                  <c:pt idx="21">
                    <c:v>0.0589</c:v>
                  </c:pt>
                  <c:pt idx="22">
                    <c:v>0.0094</c:v>
                  </c:pt>
                  <c:pt idx="23">
                    <c:v>0.0085</c:v>
                  </c:pt>
                  <c:pt idx="24">
                    <c:v>0.0013</c:v>
                  </c:pt>
                  <c:pt idx="25">
                    <c:v>0.0012</c:v>
                  </c:pt>
                  <c:pt idx="26">
                    <c:v>0.0124837202744939</c:v>
                  </c:pt>
                </c:numCache>
              </c:numRef>
            </c:minus>
          </c:errBars>
          <c:val>
            <c:numRef>
              <c:f>Speedup_v4!$H$41:$H$67</c:f>
              <c:numCache>
                <c:formatCode>General</c:formatCode>
                <c:ptCount val="27"/>
                <c:pt idx="0">
                  <c:v>1.002898352967628</c:v>
                </c:pt>
                <c:pt idx="1">
                  <c:v>1.013968456648571</c:v>
                </c:pt>
                <c:pt idx="2">
                  <c:v>1.000241566197352</c:v>
                </c:pt>
                <c:pt idx="3">
                  <c:v>1.018414451083913</c:v>
                </c:pt>
                <c:pt idx="4">
                  <c:v>1.069922483904371</c:v>
                </c:pt>
                <c:pt idx="5">
                  <c:v>1.013008641191414</c:v>
                </c:pt>
                <c:pt idx="6">
                  <c:v>1.048944146607979</c:v>
                </c:pt>
                <c:pt idx="7">
                  <c:v>1.012345234</c:v>
                </c:pt>
                <c:pt idx="8">
                  <c:v>1.022220675105779</c:v>
                </c:pt>
                <c:pt idx="9">
                  <c:v>2.026173122221296</c:v>
                </c:pt>
                <c:pt idx="10">
                  <c:v>3.273931416827431</c:v>
                </c:pt>
                <c:pt idx="11">
                  <c:v>3.832641694072919</c:v>
                </c:pt>
                <c:pt idx="12">
                  <c:v>1.698281422362015</c:v>
                </c:pt>
                <c:pt idx="13">
                  <c:v>1.082456273075112</c:v>
                </c:pt>
                <c:pt idx="14">
                  <c:v>1.084262634199752</c:v>
                </c:pt>
                <c:pt idx="15">
                  <c:v>1.011352274686173</c:v>
                </c:pt>
                <c:pt idx="16">
                  <c:v>1.0092837164</c:v>
                </c:pt>
                <c:pt idx="17">
                  <c:v>1.650788483740835</c:v>
                </c:pt>
                <c:pt idx="18">
                  <c:v>2.356798063415737</c:v>
                </c:pt>
                <c:pt idx="19">
                  <c:v>3.409114067686058</c:v>
                </c:pt>
                <c:pt idx="20">
                  <c:v>4.420739805981212</c:v>
                </c:pt>
                <c:pt idx="21">
                  <c:v>1.917449065042511</c:v>
                </c:pt>
                <c:pt idx="22">
                  <c:v>1.085122460806498</c:v>
                </c:pt>
                <c:pt idx="23">
                  <c:v>1.090535156519784</c:v>
                </c:pt>
                <c:pt idx="24">
                  <c:v>1.013587669004362</c:v>
                </c:pt>
                <c:pt idx="25">
                  <c:v>1.0112353823</c:v>
                </c:pt>
                <c:pt idx="26">
                  <c:v>1.736308282279238</c:v>
                </c:pt>
              </c:numCache>
            </c:numRef>
          </c:val>
        </c:ser>
        <c:ser>
          <c:idx val="4"/>
          <c:order val="3"/>
          <c:tx>
            <c:strRef>
              <c:f>Speedup_v4!$I$40</c:f>
              <c:strCache>
                <c:ptCount val="1"/>
                <c:pt idx="0">
                  <c:v>Galaxy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Speedup_v4!$Q$41:$Q$67</c:f>
                <c:numCache>
                  <c:formatCode>General</c:formatCode>
                  <c:ptCount val="27"/>
                  <c:pt idx="0">
                    <c:v>0.0528</c:v>
                  </c:pt>
                  <c:pt idx="1">
                    <c:v>0.0722</c:v>
                  </c:pt>
                  <c:pt idx="2">
                    <c:v>0.1512</c:v>
                  </c:pt>
                  <c:pt idx="3">
                    <c:v>0.1187</c:v>
                  </c:pt>
                  <c:pt idx="4">
                    <c:v>0.0692</c:v>
                  </c:pt>
                  <c:pt idx="5">
                    <c:v>0.0999</c:v>
                  </c:pt>
                  <c:pt idx="6">
                    <c:v>0.0052</c:v>
                  </c:pt>
                  <c:pt idx="7">
                    <c:v>0.0056</c:v>
                  </c:pt>
                  <c:pt idx="8">
                    <c:v>0.0438914140706758</c:v>
                  </c:pt>
                  <c:pt idx="9">
                    <c:v>0.0801</c:v>
                  </c:pt>
                  <c:pt idx="10">
                    <c:v>0.0961</c:v>
                  </c:pt>
                  <c:pt idx="11">
                    <c:v>0.2554</c:v>
                  </c:pt>
                  <c:pt idx="12">
                    <c:v>0.1702</c:v>
                  </c:pt>
                  <c:pt idx="13">
                    <c:v>0.0477</c:v>
                  </c:pt>
                  <c:pt idx="14">
                    <c:v>0.0999</c:v>
                  </c:pt>
                  <c:pt idx="15">
                    <c:v>0.0061</c:v>
                  </c:pt>
                  <c:pt idx="16">
                    <c:v>0.0073</c:v>
                  </c:pt>
                  <c:pt idx="17">
                    <c:v>0.0538777082651851</c:v>
                  </c:pt>
                  <c:pt idx="18">
                    <c:v>0.081</c:v>
                  </c:pt>
                  <c:pt idx="19">
                    <c:v>0.0942</c:v>
                  </c:pt>
                  <c:pt idx="20">
                    <c:v>0.2595</c:v>
                  </c:pt>
                  <c:pt idx="21">
                    <c:v>0.1708</c:v>
                  </c:pt>
                  <c:pt idx="22">
                    <c:v>0.0498</c:v>
                  </c:pt>
                  <c:pt idx="23">
                    <c:v>0.0967</c:v>
                  </c:pt>
                  <c:pt idx="24">
                    <c:v>0.0069</c:v>
                  </c:pt>
                  <c:pt idx="25">
                    <c:v>0.0067</c:v>
                  </c:pt>
                  <c:pt idx="26">
                    <c:v>0.0542740971333209</c:v>
                  </c:pt>
                </c:numCache>
              </c:numRef>
            </c:plus>
            <c:minus>
              <c:numRef>
                <c:f>Speedup_v4!$Q$41:$Q$67</c:f>
                <c:numCache>
                  <c:formatCode>General</c:formatCode>
                  <c:ptCount val="27"/>
                  <c:pt idx="0">
                    <c:v>0.0528</c:v>
                  </c:pt>
                  <c:pt idx="1">
                    <c:v>0.0722</c:v>
                  </c:pt>
                  <c:pt idx="2">
                    <c:v>0.1512</c:v>
                  </c:pt>
                  <c:pt idx="3">
                    <c:v>0.1187</c:v>
                  </c:pt>
                  <c:pt idx="4">
                    <c:v>0.0692</c:v>
                  </c:pt>
                  <c:pt idx="5">
                    <c:v>0.0999</c:v>
                  </c:pt>
                  <c:pt idx="6">
                    <c:v>0.0052</c:v>
                  </c:pt>
                  <c:pt idx="7">
                    <c:v>0.0056</c:v>
                  </c:pt>
                  <c:pt idx="8">
                    <c:v>0.0438914140706758</c:v>
                  </c:pt>
                  <c:pt idx="9">
                    <c:v>0.0801</c:v>
                  </c:pt>
                  <c:pt idx="10">
                    <c:v>0.0961</c:v>
                  </c:pt>
                  <c:pt idx="11">
                    <c:v>0.2554</c:v>
                  </c:pt>
                  <c:pt idx="12">
                    <c:v>0.1702</c:v>
                  </c:pt>
                  <c:pt idx="13">
                    <c:v>0.0477</c:v>
                  </c:pt>
                  <c:pt idx="14">
                    <c:v>0.0999</c:v>
                  </c:pt>
                  <c:pt idx="15">
                    <c:v>0.0061</c:v>
                  </c:pt>
                  <c:pt idx="16">
                    <c:v>0.0073</c:v>
                  </c:pt>
                  <c:pt idx="17">
                    <c:v>0.0538777082651851</c:v>
                  </c:pt>
                  <c:pt idx="18">
                    <c:v>0.081</c:v>
                  </c:pt>
                  <c:pt idx="19">
                    <c:v>0.0942</c:v>
                  </c:pt>
                  <c:pt idx="20">
                    <c:v>0.2595</c:v>
                  </c:pt>
                  <c:pt idx="21">
                    <c:v>0.1708</c:v>
                  </c:pt>
                  <c:pt idx="22">
                    <c:v>0.0498</c:v>
                  </c:pt>
                  <c:pt idx="23">
                    <c:v>0.0967</c:v>
                  </c:pt>
                  <c:pt idx="24">
                    <c:v>0.0069</c:v>
                  </c:pt>
                  <c:pt idx="25">
                    <c:v>0.0067</c:v>
                  </c:pt>
                  <c:pt idx="26">
                    <c:v>0.0542740971333209</c:v>
                  </c:pt>
                </c:numCache>
              </c:numRef>
            </c:minus>
          </c:errBars>
          <c:cat>
            <c:multiLvlStrRef>
              <c:f>Speedup_v4!$B$41:$C$67</c:f>
              <c:multiLvlStrCache>
                <c:ptCount val="27"/>
                <c:lvl>
                  <c:pt idx="0">
                    <c:v>Appbt</c:v>
                  </c:pt>
                  <c:pt idx="1">
                    <c:v>Em3d</c:v>
                  </c:pt>
                  <c:pt idx="2">
                    <c:v>Ocean</c:v>
                  </c:pt>
                  <c:pt idx="3">
                    <c:v>Tomcatv</c:v>
                  </c:pt>
                  <c:pt idx="4">
                    <c:v>Barnes</c:v>
                  </c:pt>
                  <c:pt idx="5">
                    <c:v>Fmm</c:v>
                  </c:pt>
                  <c:pt idx="6">
                    <c:v>Moldyn</c:v>
                  </c:pt>
                  <c:pt idx="7">
                    <c:v>Water</c:v>
                  </c:pt>
                  <c:pt idx="8">
                    <c:v>Average</c:v>
                  </c:pt>
                  <c:pt idx="9">
                    <c:v>Appbt</c:v>
                  </c:pt>
                  <c:pt idx="10">
                    <c:v>Em3d</c:v>
                  </c:pt>
                  <c:pt idx="11">
                    <c:v>Ocean</c:v>
                  </c:pt>
                  <c:pt idx="12">
                    <c:v>Tomcatv</c:v>
                  </c:pt>
                  <c:pt idx="13">
                    <c:v>Barnes</c:v>
                  </c:pt>
                  <c:pt idx="14">
                    <c:v>Fmm</c:v>
                  </c:pt>
                  <c:pt idx="15">
                    <c:v>Moldyn</c:v>
                  </c:pt>
                  <c:pt idx="16">
                    <c:v>Water</c:v>
                  </c:pt>
                  <c:pt idx="17">
                    <c:v>Average</c:v>
                  </c:pt>
                  <c:pt idx="18">
                    <c:v>Appbt</c:v>
                  </c:pt>
                  <c:pt idx="19">
                    <c:v>Em3d</c:v>
                  </c:pt>
                  <c:pt idx="20">
                    <c:v>Ocean</c:v>
                  </c:pt>
                  <c:pt idx="21">
                    <c:v>Tomcatv</c:v>
                  </c:pt>
                  <c:pt idx="22">
                    <c:v>Barnes</c:v>
                  </c:pt>
                  <c:pt idx="23">
                    <c:v>Fmm</c:v>
                  </c:pt>
                  <c:pt idx="24">
                    <c:v>Moldyn</c:v>
                  </c:pt>
                  <c:pt idx="25">
                    <c:v>Water</c:v>
                  </c:pt>
                  <c:pt idx="26">
                    <c:v>Average</c:v>
                  </c:pt>
                </c:lvl>
                <c:lvl>
                  <c:pt idx="0">
                    <c:v>Conventional Memory</c:v>
                  </c:pt>
                  <c:pt idx="9">
                    <c:v>Optically Connected Memory</c:v>
                  </c:pt>
                  <c:pt idx="18">
                    <c:v>3D Stacked Memory</c:v>
                  </c:pt>
                </c:lvl>
              </c:multiLvlStrCache>
            </c:multiLvlStrRef>
          </c:cat>
          <c:val>
            <c:numRef>
              <c:f>Speedup_v4!$I$41:$I$67</c:f>
              <c:numCache>
                <c:formatCode>General</c:formatCode>
                <c:ptCount val="27"/>
                <c:pt idx="0">
                  <c:v>2.206099991376472</c:v>
                </c:pt>
                <c:pt idx="1">
                  <c:v>3.091150667078167</c:v>
                </c:pt>
                <c:pt idx="2">
                  <c:v>3.439411441794403</c:v>
                </c:pt>
                <c:pt idx="3">
                  <c:v>2.872639408236699</c:v>
                </c:pt>
                <c:pt idx="4">
                  <c:v>2.073103874547862</c:v>
                </c:pt>
                <c:pt idx="5">
                  <c:v>1.770005041196607</c:v>
                </c:pt>
                <c:pt idx="6">
                  <c:v>2.013500663337631</c:v>
                </c:pt>
                <c:pt idx="7">
                  <c:v>2.098849388721892</c:v>
                </c:pt>
                <c:pt idx="8">
                  <c:v>2.384404341376631</c:v>
                </c:pt>
                <c:pt idx="9">
                  <c:v>3.164941308445337</c:v>
                </c:pt>
                <c:pt idx="10">
                  <c:v>4.552440394256318</c:v>
                </c:pt>
                <c:pt idx="11">
                  <c:v>5.219670777485041</c:v>
                </c:pt>
                <c:pt idx="12">
                  <c:v>3.10955602084392</c:v>
                </c:pt>
                <c:pt idx="13">
                  <c:v>2.125054815386405</c:v>
                </c:pt>
                <c:pt idx="14">
                  <c:v>1.861355670418858</c:v>
                </c:pt>
                <c:pt idx="15">
                  <c:v>2.023639305350434</c:v>
                </c:pt>
                <c:pt idx="16">
                  <c:v>2.147222205184674</c:v>
                </c:pt>
                <c:pt idx="17">
                  <c:v>2.82176035967296</c:v>
                </c:pt>
                <c:pt idx="18">
                  <c:v>3.998163926036095</c:v>
                </c:pt>
                <c:pt idx="19">
                  <c:v>6.370685900222816</c:v>
                </c:pt>
                <c:pt idx="20">
                  <c:v>7.663993567149974</c:v>
                </c:pt>
                <c:pt idx="21">
                  <c:v>3.319475336911096</c:v>
                </c:pt>
                <c:pt idx="22">
                  <c:v>2.168176899205063</c:v>
                </c:pt>
                <c:pt idx="23">
                  <c:v>1.93217788929846</c:v>
                </c:pt>
                <c:pt idx="24">
                  <c:v>2.029341488477918</c:v>
                </c:pt>
                <c:pt idx="25">
                  <c:v>2.185383825692968</c:v>
                </c:pt>
                <c:pt idx="26">
                  <c:v>3.236491761701786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995560"/>
        <c:axId val="-2074079576"/>
      </c:barChart>
      <c:catAx>
        <c:axId val="-2132995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74079576"/>
        <c:crosses val="autoZero"/>
        <c:auto val="1"/>
        <c:lblAlgn val="ctr"/>
        <c:lblOffset val="100"/>
        <c:noMultiLvlLbl val="0"/>
      </c:catAx>
      <c:valAx>
        <c:axId val="-2074079576"/>
        <c:scaling>
          <c:orientation val="minMax"/>
          <c:max val="8.0"/>
          <c:min val="0.0"/>
        </c:scaling>
        <c:delete val="0"/>
        <c:axPos val="l"/>
        <c:majorGridlines>
          <c:spPr>
            <a:ln>
              <a:gradFill>
                <a:gsLst>
                  <a:gs pos="100000">
                    <a:srgbClr val="4F81BD">
                      <a:tint val="66000"/>
                      <a:satMod val="160000"/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Speedup</a:t>
                </a:r>
              </a:p>
            </c:rich>
          </c:tx>
          <c:layout>
            <c:manualLayout>
              <c:xMode val="edge"/>
              <c:yMode val="edge"/>
              <c:x val="0.0"/>
              <c:y val="0.1716606398355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2995560"/>
        <c:crosses val="autoZero"/>
        <c:crossBetween val="between"/>
        <c:majorUnit val="1.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39399774228332"/>
          <c:y val="0.0681607340403358"/>
          <c:w val="0.531152059581065"/>
          <c:h val="0.097634070685731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27691932753"/>
          <c:y val="0.0505709624796085"/>
          <c:w val="0.499406799740276"/>
          <c:h val="0.755301794453517"/>
        </c:manualLayout>
      </c:layout>
      <c:scatterChart>
        <c:scatterStyle val="smoothMarker"/>
        <c:varyColors val="0"/>
        <c:ser>
          <c:idx val="6"/>
          <c:order val="0"/>
          <c:tx>
            <c:v> Transistor Scaling (Moore's Law)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Sheet2!$D$13:$D$16</c:f>
              <c:numCache>
                <c:formatCode>General</c:formatCode>
                <c:ptCount val="4"/>
                <c:pt idx="0">
                  <c:v>1.0</c:v>
                </c:pt>
                <c:pt idx="1">
                  <c:v>2.366863905325442</c:v>
                </c:pt>
                <c:pt idx="2">
                  <c:v>4.938271604938273</c:v>
                </c:pt>
                <c:pt idx="3">
                  <c:v>12.75510204081633</c:v>
                </c:pt>
              </c:numCache>
            </c:numRef>
          </c:yVal>
          <c:smooth val="1"/>
        </c:ser>
        <c:ser>
          <c:idx val="1"/>
          <c:order val="1"/>
          <c:tx>
            <c:v> Supply Voltage</c:v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Sheet2!$H$13:$H$16</c:f>
              <c:numCache>
                <c:formatCode>General</c:formatCode>
                <c:ptCount val="4"/>
                <c:pt idx="0">
                  <c:v>1.0</c:v>
                </c:pt>
                <c:pt idx="1">
                  <c:v>0.916666666666667</c:v>
                </c:pt>
                <c:pt idx="2">
                  <c:v>0.808333333333333</c:v>
                </c:pt>
                <c:pt idx="3">
                  <c:v>0.708333333333333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754872"/>
        <c:axId val="-2133747000"/>
      </c:scatterChart>
      <c:valAx>
        <c:axId val="-2133754872"/>
        <c:scaling>
          <c:orientation val="minMax"/>
          <c:max val="2015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2200" b="1"/>
                </a:pPr>
                <a:r>
                  <a:rPr lang="en-US" sz="2200" b="1"/>
                  <a:t>Year</a:t>
                </a:r>
              </a:p>
            </c:rich>
          </c:tx>
          <c:layout>
            <c:manualLayout>
              <c:xMode val="edge"/>
              <c:yMode val="edge"/>
              <c:x val="0.422033935880741"/>
              <c:y val="0.910815524988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-2133747000"/>
        <c:crossesAt val="0.5"/>
        <c:crossBetween val="midCat"/>
        <c:majorUnit val="3.0"/>
      </c:valAx>
      <c:valAx>
        <c:axId val="-2133747000"/>
        <c:scaling>
          <c:logBase val="2.0"/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200" b="1"/>
                </a:pPr>
                <a:r>
                  <a:rPr lang="en-US" sz="2200" b="1"/>
                  <a:t>Scaling Factor</a:t>
                </a:r>
              </a:p>
            </c:rich>
          </c:tx>
          <c:layout>
            <c:manualLayout>
              <c:xMode val="edge"/>
              <c:yMode val="edge"/>
              <c:x val="0.00480952198003861"/>
              <c:y val="0.2674457837821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-21337548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60803005069"/>
          <c:y val="0.242857077970619"/>
          <c:w val="0.365307332621905"/>
          <c:h val="0.433825461192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27691932753"/>
          <c:y val="0.0505709624796085"/>
          <c:w val="0.57057365688441"/>
          <c:h val="0.755301794453517"/>
        </c:manualLayout>
      </c:layout>
      <c:scatterChart>
        <c:scatterStyle val="smoothMarker"/>
        <c:varyColors val="0"/>
        <c:ser>
          <c:idx val="6"/>
          <c:order val="0"/>
          <c:tx>
            <c:v> Transistor Scaling (Moore's Law)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Sheet2!$D$13:$D$16</c:f>
              <c:numCache>
                <c:formatCode>General</c:formatCode>
                <c:ptCount val="4"/>
                <c:pt idx="0">
                  <c:v>1.0</c:v>
                </c:pt>
                <c:pt idx="1">
                  <c:v>2.366863905325442</c:v>
                </c:pt>
                <c:pt idx="2">
                  <c:v>4.938271604938273</c:v>
                </c:pt>
                <c:pt idx="3">
                  <c:v>12.75510204081633</c:v>
                </c:pt>
              </c:numCache>
            </c:numRef>
          </c:yVal>
          <c:smooth val="1"/>
        </c:ser>
        <c:ser>
          <c:idx val="4"/>
          <c:order val="1"/>
          <c:tx>
            <c:v> Pin Bandwidth</c:v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2003.0</c:v>
                </c:pt>
                <c:pt idx="1">
                  <c:v>2007.0</c:v>
                </c:pt>
                <c:pt idx="2">
                  <c:v>2010.0</c:v>
                </c:pt>
                <c:pt idx="3">
                  <c:v>2013.0</c:v>
                </c:pt>
              </c:numCache>
            </c:numRef>
          </c:xVal>
          <c:yVal>
            <c:numRef>
              <c:f>Sheet2!$E$13:$E$16</c:f>
              <c:numCache>
                <c:formatCode>General</c:formatCode>
                <c:ptCount val="4"/>
                <c:pt idx="0">
                  <c:v>1.0</c:v>
                </c:pt>
                <c:pt idx="1">
                  <c:v>1.884615384615384</c:v>
                </c:pt>
                <c:pt idx="2">
                  <c:v>4.179999999999716</c:v>
                </c:pt>
                <c:pt idx="3">
                  <c:v>7.653846153846151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387848"/>
        <c:axId val="-2136379976"/>
      </c:scatterChart>
      <c:valAx>
        <c:axId val="-2136387848"/>
        <c:scaling>
          <c:orientation val="minMax"/>
          <c:max val="2015.0"/>
          <c:min val="2003.0"/>
        </c:scaling>
        <c:delete val="0"/>
        <c:axPos val="b"/>
        <c:title>
          <c:tx>
            <c:rich>
              <a:bodyPr/>
              <a:lstStyle/>
              <a:p>
                <a:pPr>
                  <a:defRPr sz="2200" b="1"/>
                </a:pPr>
                <a:r>
                  <a:rPr lang="en-US" sz="2200" b="1"/>
                  <a:t>Year </a:t>
                </a:r>
              </a:p>
            </c:rich>
          </c:tx>
          <c:layout>
            <c:manualLayout>
              <c:xMode val="edge"/>
              <c:yMode val="edge"/>
              <c:x val="0.417450525472263"/>
              <c:y val="0.91081775775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-2136379976"/>
        <c:crosses val="autoZero"/>
        <c:crossBetween val="midCat"/>
        <c:majorUnit val="3.0"/>
      </c:valAx>
      <c:valAx>
        <c:axId val="-213637997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200" b="1"/>
                </a:pPr>
                <a:r>
                  <a:rPr lang="en-US" sz="2200" b="1"/>
                  <a:t>Scaling Factor</a:t>
                </a:r>
              </a:p>
            </c:rich>
          </c:tx>
          <c:layout>
            <c:manualLayout>
              <c:xMode val="edge"/>
              <c:yMode val="edge"/>
              <c:x val="0.00480952198003861"/>
              <c:y val="0.2674457837821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-21363878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669006773125"/>
          <c:y val="0.0883312501420357"/>
          <c:w val="0.420738832995501"/>
          <c:h val="0.33540167715837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Sheet1!$Q$1</c:f>
              <c:strCache>
                <c:ptCount val="1"/>
                <c:pt idx="0">
                  <c:v>Electrical Link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Sheet1!$Q$3:$Q$39</c:f>
              <c:numCache>
                <c:formatCode>General</c:formatCode>
                <c:ptCount val="3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SOI Waveguide</c:v>
                </c:pt>
              </c:strCache>
            </c:strRef>
          </c:tx>
          <c:spPr>
            <a:ln w="38100">
              <a:solidFill>
                <a:srgbClr val="98B954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Sheet1!$R$3:$R$39</c:f>
              <c:numCache>
                <c:formatCode>General</c:formatCode>
                <c:ptCount val="37"/>
                <c:pt idx="0">
                  <c:v>0.201</c:v>
                </c:pt>
                <c:pt idx="1">
                  <c:v>0.202</c:v>
                </c:pt>
                <c:pt idx="2">
                  <c:v>0.203</c:v>
                </c:pt>
                <c:pt idx="3">
                  <c:v>0.204</c:v>
                </c:pt>
                <c:pt idx="4">
                  <c:v>0.205</c:v>
                </c:pt>
                <c:pt idx="5">
                  <c:v>0.206</c:v>
                </c:pt>
                <c:pt idx="6">
                  <c:v>0.207</c:v>
                </c:pt>
                <c:pt idx="7">
                  <c:v>0.208</c:v>
                </c:pt>
                <c:pt idx="8">
                  <c:v>0.209</c:v>
                </c:pt>
                <c:pt idx="9">
                  <c:v>0.21</c:v>
                </c:pt>
                <c:pt idx="10">
                  <c:v>0.22</c:v>
                </c:pt>
                <c:pt idx="11">
                  <c:v>0.23</c:v>
                </c:pt>
                <c:pt idx="12">
                  <c:v>0.24</c:v>
                </c:pt>
                <c:pt idx="13">
                  <c:v>0.25</c:v>
                </c:pt>
                <c:pt idx="14">
                  <c:v>0.26</c:v>
                </c:pt>
                <c:pt idx="15">
                  <c:v>0.27</c:v>
                </c:pt>
                <c:pt idx="16">
                  <c:v>0.28</c:v>
                </c:pt>
                <c:pt idx="17">
                  <c:v>0.29</c:v>
                </c:pt>
                <c:pt idx="18">
                  <c:v>0.3</c:v>
                </c:pt>
                <c:pt idx="19">
                  <c:v>0.4</c:v>
                </c:pt>
                <c:pt idx="20">
                  <c:v>0.5</c:v>
                </c:pt>
                <c:pt idx="21">
                  <c:v>0.6</c:v>
                </c:pt>
                <c:pt idx="22">
                  <c:v>0.7</c:v>
                </c:pt>
                <c:pt idx="23">
                  <c:v>0.8</c:v>
                </c:pt>
                <c:pt idx="24">
                  <c:v>0.9</c:v>
                </c:pt>
                <c:pt idx="25">
                  <c:v>1.0</c:v>
                </c:pt>
                <c:pt idx="26">
                  <c:v>1.1</c:v>
                </c:pt>
                <c:pt idx="27">
                  <c:v>1.2</c:v>
                </c:pt>
                <c:pt idx="28">
                  <c:v>2.2</c:v>
                </c:pt>
                <c:pt idx="29">
                  <c:v>3.2</c:v>
                </c:pt>
                <c:pt idx="30">
                  <c:v>4.2</c:v>
                </c:pt>
                <c:pt idx="31">
                  <c:v>5.2</c:v>
                </c:pt>
                <c:pt idx="32">
                  <c:v>6.2</c:v>
                </c:pt>
                <c:pt idx="33">
                  <c:v>7.2</c:v>
                </c:pt>
                <c:pt idx="34">
                  <c:v>8.2</c:v>
                </c:pt>
                <c:pt idx="35">
                  <c:v>9.2</c:v>
                </c:pt>
                <c:pt idx="36">
                  <c:v>10.2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Sheet1!$S$1</c:f>
              <c:strCache>
                <c:ptCount val="1"/>
                <c:pt idx="0">
                  <c:v>Fiber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none"/>
          </c:marker>
          <c:xVal>
            <c:numRef>
              <c:f>Sheet1!$P$3:$P$39</c:f>
              <c:numCache>
                <c:formatCode>General</c:formatCode>
                <c:ptCount val="3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1.0</c:v>
                </c:pt>
                <c:pt idx="19">
                  <c:v>2.0</c:v>
                </c:pt>
                <c:pt idx="20">
                  <c:v>3.0</c:v>
                </c:pt>
                <c:pt idx="21">
                  <c:v>4.0</c:v>
                </c:pt>
                <c:pt idx="22">
                  <c:v>5.0</c:v>
                </c:pt>
                <c:pt idx="23">
                  <c:v>6.0</c:v>
                </c:pt>
                <c:pt idx="24">
                  <c:v>7.0</c:v>
                </c:pt>
                <c:pt idx="25">
                  <c:v>8.0</c:v>
                </c:pt>
                <c:pt idx="26">
                  <c:v>9.0</c:v>
                </c:pt>
                <c:pt idx="27">
                  <c:v>10.0</c:v>
                </c:pt>
                <c:pt idx="28">
                  <c:v>20.0</c:v>
                </c:pt>
                <c:pt idx="29">
                  <c:v>30.0</c:v>
                </c:pt>
                <c:pt idx="30">
                  <c:v>40.0</c:v>
                </c:pt>
                <c:pt idx="31">
                  <c:v>50.0</c:v>
                </c:pt>
                <c:pt idx="32">
                  <c:v>60.0</c:v>
                </c:pt>
                <c:pt idx="33">
                  <c:v>70.0</c:v>
                </c:pt>
                <c:pt idx="34">
                  <c:v>80.0</c:v>
                </c:pt>
                <c:pt idx="35">
                  <c:v>90.0</c:v>
                </c:pt>
                <c:pt idx="36">
                  <c:v>100.0</c:v>
                </c:pt>
              </c:numCache>
            </c:numRef>
          </c:xVal>
          <c:yVal>
            <c:numRef>
              <c:f>Sheet1!$S$3:$S$39</c:f>
              <c:numCache>
                <c:formatCode>General</c:formatCode>
                <c:ptCount val="37"/>
                <c:pt idx="0">
                  <c:v>0.2005</c:v>
                </c:pt>
                <c:pt idx="1">
                  <c:v>0.201</c:v>
                </c:pt>
                <c:pt idx="2">
                  <c:v>0.2015</c:v>
                </c:pt>
                <c:pt idx="3">
                  <c:v>0.202</c:v>
                </c:pt>
                <c:pt idx="4">
                  <c:v>0.2025</c:v>
                </c:pt>
                <c:pt idx="5">
                  <c:v>0.203</c:v>
                </c:pt>
                <c:pt idx="6">
                  <c:v>0.2035</c:v>
                </c:pt>
                <c:pt idx="7">
                  <c:v>0.204</c:v>
                </c:pt>
                <c:pt idx="8">
                  <c:v>0.2045</c:v>
                </c:pt>
                <c:pt idx="9">
                  <c:v>0.205</c:v>
                </c:pt>
                <c:pt idx="10">
                  <c:v>0.21</c:v>
                </c:pt>
                <c:pt idx="11">
                  <c:v>0.215</c:v>
                </c:pt>
                <c:pt idx="12">
                  <c:v>0.22</c:v>
                </c:pt>
                <c:pt idx="13">
                  <c:v>0.225</c:v>
                </c:pt>
                <c:pt idx="14">
                  <c:v>0.23</c:v>
                </c:pt>
                <c:pt idx="15">
                  <c:v>0.235</c:v>
                </c:pt>
                <c:pt idx="16">
                  <c:v>0.24</c:v>
                </c:pt>
                <c:pt idx="17">
                  <c:v>0.245</c:v>
                </c:pt>
                <c:pt idx="18">
                  <c:v>0.25</c:v>
                </c:pt>
                <c:pt idx="19">
                  <c:v>0.3</c:v>
                </c:pt>
                <c:pt idx="20">
                  <c:v>0.35</c:v>
                </c:pt>
                <c:pt idx="21">
                  <c:v>0.4</c:v>
                </c:pt>
                <c:pt idx="22">
                  <c:v>0.45</c:v>
                </c:pt>
                <c:pt idx="23">
                  <c:v>0.5</c:v>
                </c:pt>
                <c:pt idx="24">
                  <c:v>0.55</c:v>
                </c:pt>
                <c:pt idx="25">
                  <c:v>0.6</c:v>
                </c:pt>
                <c:pt idx="26">
                  <c:v>0.65</c:v>
                </c:pt>
                <c:pt idx="27">
                  <c:v>0.7</c:v>
                </c:pt>
                <c:pt idx="28">
                  <c:v>1.2</c:v>
                </c:pt>
                <c:pt idx="29">
                  <c:v>1.7</c:v>
                </c:pt>
                <c:pt idx="30">
                  <c:v>2.2</c:v>
                </c:pt>
                <c:pt idx="31">
                  <c:v>2.7</c:v>
                </c:pt>
                <c:pt idx="32">
                  <c:v>3.2</c:v>
                </c:pt>
                <c:pt idx="33">
                  <c:v>3.7</c:v>
                </c:pt>
                <c:pt idx="34">
                  <c:v>4.2</c:v>
                </c:pt>
                <c:pt idx="35">
                  <c:v>4.7</c:v>
                </c:pt>
                <c:pt idx="36">
                  <c:v>5.2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3170968"/>
        <c:axId val="-2063363688"/>
      </c:scatterChart>
      <c:valAx>
        <c:axId val="-2063170968"/>
        <c:scaling>
          <c:logBase val="10.0"/>
          <c:orientation val="minMax"/>
          <c:max val="100.0"/>
          <c:min val="0.01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Distance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63363688"/>
        <c:crossesAt val="0.01"/>
        <c:crossBetween val="midCat"/>
      </c:valAx>
      <c:valAx>
        <c:axId val="-2063363688"/>
        <c:scaling>
          <c:logBase val="10.0"/>
          <c:orientation val="minMax"/>
          <c:max val="100.0"/>
          <c:min val="0.0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Latency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63170968"/>
        <c:crossesAt val="0.01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E827A6F9-E100-435B-800D-D47F647B5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7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84279-58FA-42A9-95B1-2514B101AAF8}" type="slidenum">
              <a:rPr lang="en-US"/>
              <a:pPr/>
              <a:t>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SerDes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 FR-4 incurs significant energy consumption or long delays (20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/bit  typically, and at best 2.5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/bit  and 2.5 ns  latency over 4 inches of electrical strip)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WG: 1.25x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2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88.2C, 8cm, 45C ambient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249C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7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110C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2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83.6C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7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disciplined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8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85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1.2V</a:t>
            </a:r>
            <a:r>
              <a:rPr lang="en-US" baseline="0" dirty="0" smtClean="0"/>
              <a:t> -&gt; 0.85V</a:t>
            </a:r>
          </a:p>
          <a:p>
            <a:r>
              <a:rPr lang="en-US" baseline="0" dirty="0" smtClean="0"/>
              <a:t>100nm -&gt; 28nm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580 mm2 die: 25600 pins to package at 150μm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5x5 cm: 3844 substrate-to-board at 0.8mm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580 mm2 die: 25600 pins to package at 150μm 5x5 cm: 3844 substrate-to-board at 0.8m.</a:t>
            </a:r>
          </a:p>
          <a:p>
            <a:r>
              <a:rPr lang="en-US" dirty="0" smtClean="0"/>
              <a:t>1.2V 100nm -&gt; 0.85V 28nm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1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Buffer depth </a:t>
            </a:r>
            <a:r>
              <a:rPr lang="en-US" dirty="0" smtClean="0">
                <a:sym typeface="Wingdings"/>
              </a:rPr>
              <a:t> 16 tokens</a:t>
            </a:r>
          </a:p>
          <a:p>
            <a:r>
              <a:rPr lang="en-US" dirty="0" smtClean="0">
                <a:sym typeface="Wingdings"/>
              </a:rPr>
              <a:t>Congested</a:t>
            </a:r>
            <a:r>
              <a:rPr lang="en-US" baseline="0" dirty="0" smtClean="0">
                <a:sym typeface="Wingdings"/>
              </a:rPr>
              <a:t> traffic: 72% utilization, 0.18 per-router injection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200mm</a:t>
            </a:r>
            <a:r>
              <a:rPr lang="en-US" baseline="30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die, 128</a:t>
            </a:r>
            <a:r>
              <a:rPr lang="en-US" baseline="0" dirty="0" smtClean="0">
                <a:latin typeface="Calibri" pitchFamily="34" charset="0"/>
              </a:rPr>
              <a:t> cores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</a:rPr>
              <a:t>chiplet</a:t>
            </a:r>
            <a:r>
              <a:rPr lang="en-US" dirty="0" smtClean="0">
                <a:latin typeface="Calibri" pitchFamily="34" charset="0"/>
              </a:rPr>
              <a:t>, 9 </a:t>
            </a:r>
            <a:r>
              <a:rPr lang="en-US" dirty="0" err="1" smtClean="0">
                <a:latin typeface="Calibri" pitchFamily="34" charset="0"/>
              </a:rPr>
              <a:t>chiplets</a:t>
            </a:r>
            <a:r>
              <a:rPr lang="en-US" dirty="0" smtClean="0">
                <a:latin typeface="Calibri" pitchFamily="34" charset="0"/>
              </a:rPr>
              <a:t>, 16cm fiber: &gt; 1K cores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256 cores/</a:t>
            </a:r>
            <a:r>
              <a:rPr lang="en-US" dirty="0" err="1" smtClean="0">
                <a:latin typeface="Calibri" pitchFamily="34" charset="0"/>
              </a:rPr>
              <a:t>chiplet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en-US" baseline="0" dirty="0" smtClean="0">
                <a:latin typeface="Calibri" pitchFamily="34" charset="0"/>
              </a:rPr>
              <a:t> 17 </a:t>
            </a:r>
            <a:r>
              <a:rPr lang="en-US" baseline="0" dirty="0" err="1" smtClean="0">
                <a:latin typeface="Calibri" pitchFamily="34" charset="0"/>
              </a:rPr>
              <a:t>chiplets</a:t>
            </a:r>
            <a:r>
              <a:rPr lang="en-US" baseline="0" dirty="0" smtClean="0">
                <a:latin typeface="Calibri" pitchFamily="34" charset="0"/>
              </a:rPr>
              <a:t>: &gt; 4K cores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 radix-8 MWSR crossbars, 64bit flits,16-way DWDM, data: 320 fibers 40960 rings,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20 fibers 3840 rings,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fwd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clock: 10 fibers 80 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116 mm2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chiplets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43mm in length along the chip edge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172 fibers at 250 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mod/demodulation energy 150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/bit  @ 10 GHz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power generation &amp; delivery typically excluded. Additional coupling loss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2.9W. 25% efficiency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wall-socket power 12W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Corona: 256-wide data channels, 80 crossbars, 16cm WG</a:t>
            </a:r>
          </a:p>
          <a:p>
            <a:r>
              <a:rPr lang="en-US" dirty="0" smtClean="0"/>
              <a:t>10ns OCM,</a:t>
            </a:r>
            <a:r>
              <a:rPr lang="en-US" baseline="0" dirty="0" smtClean="0"/>
              <a:t> 2ns 3D-mem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target: 16nm node</a:t>
            </a:r>
            <a:br>
              <a:rPr lang="en-US" dirty="0" smtClean="0"/>
            </a:br>
            <a:r>
              <a:rPr lang="en-US" dirty="0" smtClean="0"/>
              <a:t>Workloads: SPLASH and scientific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14500"/>
            <a:ext cx="8229600" cy="147002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86150"/>
            <a:ext cx="7467600" cy="283845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b="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BD7FB18-4FBC-45ED-86F4-8F68D064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20"/>
          <p:cNvGrpSpPr>
            <a:grpSpLocks/>
          </p:cNvGrpSpPr>
          <p:nvPr userDrawn="1"/>
        </p:nvGrpSpPr>
        <p:grpSpPr bwMode="auto">
          <a:xfrm>
            <a:off x="0" y="0"/>
            <a:ext cx="9144000" cy="661988"/>
            <a:chOff x="0" y="0"/>
            <a:chExt cx="5760" cy="417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15" descr="McC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 descr="NU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</p:spPr>
        </p:pic>
      </p:grpSp>
      <p:pic>
        <p:nvPicPr>
          <p:cNvPr id="15" name="Picture 14" descr="nu-seal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1816" y="4737100"/>
            <a:ext cx="1623234" cy="162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217485-75E4-4B44-855B-8671CCCB1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58763"/>
            <a:ext cx="2286000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8763"/>
            <a:ext cx="6705600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8A40C0-9726-4E17-874E-2CC269C3C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58763"/>
            <a:ext cx="9144000" cy="598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AA51BD-4ED2-4F6E-82A7-4A0E589D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FDC4D-32D4-4733-8163-88C6BFBFD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D78DFF-4BF5-4EF5-9767-284B5BDC8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FC338E-463C-4D8A-B23E-BF61C0381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FBEEBB-7D26-4F68-BE3E-E93D5A225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431DE-0330-4FEE-8AB0-DFE77A8D0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51D10-5908-430D-8A07-9464C5DEB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1CE1F-6BB4-4E05-B813-2B20BBA03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2DA92-E5AA-4CCC-AAD9-B875A6AA1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98E05-8315-44F9-9936-8D6F3D77F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9D996-E8A4-4950-A050-348E5B7C2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1BB211-E2B8-4AFA-9267-5CA18F911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1CE607-EE8B-472C-8A1F-0D90BB72A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B95235-4E46-4B30-9480-FA92772A0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Hardavellas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CD95AC-27AB-47BD-B685-58D382620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881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7324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591300"/>
            <a:ext cx="302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1">
                <a:latin typeface="Calibri" pitchFamily="34" charset="0"/>
              </a:defRPr>
            </a:lvl1pPr>
          </a:lstStyle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17800" y="6483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Calibri" pitchFamily="34" charset="0"/>
              </a:defRPr>
            </a:lvl1pPr>
          </a:lstStyle>
          <a:p>
            <a:fld id="{78251EE7-771D-4FFA-9B3B-82299FD1D5D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20"/>
          <p:cNvGrpSpPr>
            <a:grpSpLocks/>
          </p:cNvGrpSpPr>
          <p:nvPr userDrawn="1"/>
        </p:nvGrpSpPr>
        <p:grpSpPr bwMode="auto">
          <a:xfrm>
            <a:off x="0" y="0"/>
            <a:ext cx="9144000" cy="661988"/>
            <a:chOff x="0" y="0"/>
            <a:chExt cx="5760" cy="417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 descr="McC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NU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q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3.png"/><Relationship Id="rId5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27.png"/><Relationship Id="rId6" Type="http://schemas.openxmlformats.org/officeDocument/2006/relationships/image" Target="../media/image5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5.gif"/><Relationship Id="rId6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5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5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293"/>
            <a:ext cx="9144000" cy="2003425"/>
          </a:xfrm>
        </p:spPr>
        <p:txBody>
          <a:bodyPr/>
          <a:lstStyle/>
          <a:p>
            <a:r>
              <a:rPr lang="en-US" sz="4400" dirty="0" smtClean="0"/>
              <a:t>Galaxy</a:t>
            </a:r>
            <a:r>
              <a:rPr lang="en-US" sz="4400" dirty="0"/>
              <a:t>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 High</a:t>
            </a:r>
            <a:r>
              <a:rPr lang="en-US" sz="4400" dirty="0"/>
              <a:t>-Performance </a:t>
            </a:r>
            <a:r>
              <a:rPr lang="en-US" sz="4400" dirty="0" smtClean="0"/>
              <a:t>Energy</a:t>
            </a:r>
            <a:r>
              <a:rPr lang="en-US" sz="4400" dirty="0"/>
              <a:t>-Efficient Multi-Chip </a:t>
            </a:r>
            <a:r>
              <a:rPr lang="en-US" sz="4400" dirty="0" smtClean="0"/>
              <a:t>Architecture </a:t>
            </a:r>
            <a:r>
              <a:rPr lang="en-US" sz="4400" dirty="0"/>
              <a:t>Using Photonic Interconnects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74725" y="3949700"/>
            <a:ext cx="7185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1800"/>
          </a:p>
          <a:p>
            <a:pPr>
              <a:lnSpc>
                <a:spcPct val="60000"/>
              </a:lnSpc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400"/>
          </a:p>
          <a:p>
            <a:pPr algn="l">
              <a:spcBef>
                <a:spcPct val="50000"/>
              </a:spcBef>
              <a:buFontTx/>
              <a:buNone/>
            </a:pPr>
            <a:endParaRPr lang="en-US" sz="1400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584200" y="3879542"/>
            <a:ext cx="8001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6900" y="3927470"/>
            <a:ext cx="8039100" cy="1709242"/>
          </a:xfrm>
        </p:spPr>
        <p:txBody>
          <a:bodyPr/>
          <a:lstStyle/>
          <a:p>
            <a:pPr algn="r"/>
            <a:r>
              <a:rPr lang="en-US" sz="2800" dirty="0" smtClean="0"/>
              <a:t>Nikos </a:t>
            </a:r>
            <a:r>
              <a:rPr lang="en-US" sz="2800" dirty="0" err="1" smtClean="0"/>
              <a:t>Hardavellas</a:t>
            </a:r>
            <a:endParaRPr lang="en-US" sz="2800" dirty="0" smtClean="0"/>
          </a:p>
          <a:p>
            <a:pPr algn="r"/>
            <a:r>
              <a:rPr lang="en-US" sz="2800" dirty="0" smtClean="0"/>
              <a:t>PARAG@N – Parallel Architecture Group</a:t>
            </a:r>
          </a:p>
          <a:p>
            <a:pPr algn="r"/>
            <a:r>
              <a:rPr lang="en-US" sz="2800" dirty="0" smtClean="0"/>
              <a:t>Northwestern University</a:t>
            </a:r>
          </a:p>
          <a:p>
            <a:pPr algn="r"/>
            <a:endParaRPr lang="en-US" sz="2800" dirty="0"/>
          </a:p>
          <a:p>
            <a:pPr algn="r"/>
            <a:r>
              <a:rPr lang="en-US" sz="2000" dirty="0" smtClean="0"/>
              <a:t>Team: Y. Demir, P. Yan, S. Song, J. Kim, G. Memik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Crossbar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09186" y="2683547"/>
            <a:ext cx="914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1709" y="2665611"/>
            <a:ext cx="408608" cy="40860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196" y="2667639"/>
            <a:ext cx="408608" cy="40860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1721" y="3093156"/>
            <a:ext cx="408608" cy="40860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0208" y="3095184"/>
            <a:ext cx="408608" cy="40860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7604" y="2881506"/>
            <a:ext cx="408608" cy="408609"/>
          </a:xfrm>
          <a:prstGeom prst="rect">
            <a:avLst/>
          </a:prstGeom>
          <a:solidFill>
            <a:srgbClr val="C0504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1119176" y="2665611"/>
            <a:ext cx="837107" cy="838182"/>
            <a:chOff x="1119176" y="2665611"/>
            <a:chExt cx="837107" cy="83818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119176" y="266561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47663" y="266763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119188" y="309315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547675" y="309518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35071" y="2881506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221721" y="3533388"/>
            <a:ext cx="837107" cy="838182"/>
            <a:chOff x="221721" y="3533388"/>
            <a:chExt cx="837107" cy="83818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21721" y="35333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0208" y="35354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733" y="396093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0220" y="396296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37616" y="3749283"/>
              <a:ext cx="408608" cy="4086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1119188" y="3533388"/>
            <a:ext cx="837107" cy="838182"/>
            <a:chOff x="1119188" y="3533388"/>
            <a:chExt cx="837107" cy="83818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19188" y="35333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47675" y="35354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19200" y="396093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547687" y="396296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335083" y="3749283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 bwMode="auto">
          <a:xfrm>
            <a:off x="846212" y="3085811"/>
            <a:ext cx="488859" cy="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41979" y="3957878"/>
            <a:ext cx="488859" cy="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1" idx="2"/>
            <a:endCxn id="21" idx="0"/>
          </p:cNvCxnSpPr>
          <p:nvPr/>
        </p:nvCxnSpPr>
        <p:spPr bwMode="auto">
          <a:xfrm>
            <a:off x="641908" y="3290115"/>
            <a:ext cx="12" cy="459168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539375" y="3285882"/>
            <a:ext cx="12" cy="459168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26694" y="4598423"/>
            <a:ext cx="1734586" cy="1705959"/>
            <a:chOff x="181334" y="4178789"/>
            <a:chExt cx="1734586" cy="1705959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81334" y="417878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09821" y="4180817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1346" y="460633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9833" y="4608362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97229" y="4394684"/>
              <a:ext cx="408608" cy="408609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078801" y="417878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507288" y="4180817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078813" y="460633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507300" y="4608362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294696" y="4394684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81346" y="504656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09833" y="504859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81358" y="547411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9845" y="547613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97241" y="5262461"/>
              <a:ext cx="408608" cy="4086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078813" y="504656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507300" y="504859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78825" y="547411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507312" y="547613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294708" y="5262461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6" name="Straight Connector 55"/>
            <p:cNvCxnSpPr>
              <a:stCxn id="40" idx="3"/>
              <a:endCxn id="45" idx="1"/>
            </p:cNvCxnSpPr>
            <p:nvPr/>
          </p:nvCxnSpPr>
          <p:spPr bwMode="auto">
            <a:xfrm>
              <a:off x="805837" y="4598989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801604" y="5471056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40" idx="2"/>
              <a:endCxn id="50" idx="0"/>
            </p:cNvCxnSpPr>
            <p:nvPr/>
          </p:nvCxnSpPr>
          <p:spPr bwMode="auto">
            <a:xfrm>
              <a:off x="601533" y="4803293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499000" y="4799060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>
            <a:off x="2154432" y="2670588"/>
            <a:ext cx="1734586" cy="1705959"/>
            <a:chOff x="2109072" y="2250954"/>
            <a:chExt cx="1734586" cy="1705959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109072" y="225095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37559" y="2252982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09084" y="267849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37571" y="2680527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324967" y="2466849"/>
              <a:ext cx="408608" cy="408609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006539" y="225095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435026" y="2252982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006551" y="267849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435038" y="2680527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222434" y="2466849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109084" y="311873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37571" y="312075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109096" y="354627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37583" y="354830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324979" y="3334626"/>
              <a:ext cx="408608" cy="4086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006551" y="311873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435038" y="312075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006563" y="354627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435050" y="354830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222446" y="3334626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0" name="Straight Connector 79"/>
            <p:cNvCxnSpPr>
              <a:stCxn id="64" idx="3"/>
              <a:endCxn id="69" idx="1"/>
            </p:cNvCxnSpPr>
            <p:nvPr/>
          </p:nvCxnSpPr>
          <p:spPr bwMode="auto">
            <a:xfrm>
              <a:off x="2733575" y="2671154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729342" y="3543221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64" idx="2"/>
              <a:endCxn id="74" idx="0"/>
            </p:cNvCxnSpPr>
            <p:nvPr/>
          </p:nvCxnSpPr>
          <p:spPr bwMode="auto">
            <a:xfrm>
              <a:off x="2529271" y="2875458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426738" y="2871225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2159417" y="4603400"/>
            <a:ext cx="1734586" cy="1705959"/>
            <a:chOff x="2114057" y="4183766"/>
            <a:chExt cx="1734586" cy="1705959"/>
          </a:xfrm>
        </p:grpSpPr>
        <p:sp>
          <p:nvSpPr>
            <p:cNvPr id="84" name="Rectangle 83"/>
            <p:cNvSpPr/>
            <p:nvPr/>
          </p:nvSpPr>
          <p:spPr bwMode="auto">
            <a:xfrm>
              <a:off x="2114057" y="418376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42544" y="418579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114069" y="461131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42556" y="461333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29952" y="4399661"/>
              <a:ext cx="408608" cy="408609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011524" y="418376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440011" y="4185794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011536" y="461131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440023" y="4613339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227419" y="4399661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14069" y="505154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42556" y="505357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114081" y="54790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42568" y="54811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329964" y="5267438"/>
              <a:ext cx="408608" cy="4086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3011536" y="505154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40023" y="505357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011548" y="54790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40035" y="54811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227431" y="5267438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04" name="Straight Connector 103"/>
            <p:cNvCxnSpPr>
              <a:stCxn id="88" idx="3"/>
              <a:endCxn id="93" idx="1"/>
            </p:cNvCxnSpPr>
            <p:nvPr/>
          </p:nvCxnSpPr>
          <p:spPr bwMode="auto">
            <a:xfrm>
              <a:off x="2738560" y="4603966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734327" y="5476033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88" idx="2"/>
              <a:endCxn id="98" idx="0"/>
            </p:cNvCxnSpPr>
            <p:nvPr/>
          </p:nvCxnSpPr>
          <p:spPr bwMode="auto">
            <a:xfrm>
              <a:off x="2534256" y="4808270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3431723" y="4804037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Rectangle 110"/>
          <p:cNvSpPr/>
          <p:nvPr/>
        </p:nvSpPr>
        <p:spPr bwMode="auto">
          <a:xfrm>
            <a:off x="45360" y="2551596"/>
            <a:ext cx="3957533" cy="3912377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75" name="Group 274"/>
          <p:cNvGrpSpPr/>
          <p:nvPr/>
        </p:nvGrpSpPr>
        <p:grpSpPr>
          <a:xfrm>
            <a:off x="5129767" y="2556573"/>
            <a:ext cx="3957533" cy="3912377"/>
            <a:chOff x="5129767" y="2556573"/>
            <a:chExt cx="3957533" cy="3912377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593593" y="2688524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306116" y="26705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734603" y="26726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306128" y="309813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734615" y="310016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522011" y="2886483"/>
              <a:ext cx="408608" cy="408609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203583" y="267058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632070" y="2672616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203595" y="309813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632082" y="3100161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419478" y="2886483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306128" y="3538365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734615" y="354039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306140" y="3965910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34627" y="396793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522023" y="3754260"/>
              <a:ext cx="408608" cy="40860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03595" y="3538365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632082" y="3540393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203607" y="3965910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632094" y="3967938"/>
              <a:ext cx="408608" cy="408609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419490" y="3754260"/>
              <a:ext cx="408608" cy="4086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3" name="Straight Connector 132"/>
            <p:cNvCxnSpPr>
              <a:stCxn id="117" idx="3"/>
              <a:endCxn id="122" idx="1"/>
            </p:cNvCxnSpPr>
            <p:nvPr/>
          </p:nvCxnSpPr>
          <p:spPr bwMode="auto">
            <a:xfrm>
              <a:off x="5930619" y="3090788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5926386" y="3962855"/>
              <a:ext cx="488859" cy="0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stCxn id="117" idx="2"/>
              <a:endCxn id="127" idx="0"/>
            </p:cNvCxnSpPr>
            <p:nvPr/>
          </p:nvCxnSpPr>
          <p:spPr bwMode="auto">
            <a:xfrm>
              <a:off x="5726315" y="3295092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6623782" y="3290859"/>
              <a:ext cx="12" cy="459168"/>
            </a:xfrm>
            <a:prstGeom prst="line">
              <a:avLst/>
            </a:prstGeom>
            <a:solidFill>
              <a:schemeClr val="bg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7" name="Group 136"/>
            <p:cNvGrpSpPr/>
            <p:nvPr/>
          </p:nvGrpSpPr>
          <p:grpSpPr>
            <a:xfrm>
              <a:off x="5311101" y="4603400"/>
              <a:ext cx="1734586" cy="1705959"/>
              <a:chOff x="181334" y="4178789"/>
              <a:chExt cx="1734586" cy="1705959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181334" y="417878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09821" y="4180817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181346" y="460633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833" y="4608362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97229" y="4394684"/>
                <a:ext cx="408608" cy="408609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078801" y="417878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1507288" y="4180817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1078813" y="460633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1507300" y="4608362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294696" y="4394684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81346" y="504656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09833" y="504859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81358" y="547411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609845" y="547613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397241" y="5262461"/>
                <a:ext cx="408608" cy="40860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1078813" y="504656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1507300" y="504859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078825" y="547411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1507312" y="547613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1294708" y="5262461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58" name="Straight Connector 157"/>
              <p:cNvCxnSpPr>
                <a:stCxn id="142" idx="3"/>
                <a:endCxn id="147" idx="1"/>
              </p:cNvCxnSpPr>
              <p:nvPr/>
            </p:nvCxnSpPr>
            <p:spPr bwMode="auto">
              <a:xfrm>
                <a:off x="805837" y="4598989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801604" y="5471056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>
                <a:stCxn id="142" idx="2"/>
                <a:endCxn id="152" idx="0"/>
              </p:cNvCxnSpPr>
              <p:nvPr/>
            </p:nvCxnSpPr>
            <p:spPr bwMode="auto">
              <a:xfrm>
                <a:off x="601533" y="4803293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1499000" y="4799060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2" name="Group 161"/>
            <p:cNvGrpSpPr/>
            <p:nvPr/>
          </p:nvGrpSpPr>
          <p:grpSpPr>
            <a:xfrm>
              <a:off x="7238839" y="2675565"/>
              <a:ext cx="1734586" cy="1705959"/>
              <a:chOff x="2109072" y="2250954"/>
              <a:chExt cx="1734586" cy="1705959"/>
            </a:xfrm>
          </p:grpSpPr>
          <p:sp>
            <p:nvSpPr>
              <p:cNvPr id="163" name="Rectangle 162"/>
              <p:cNvSpPr/>
              <p:nvPr/>
            </p:nvSpPr>
            <p:spPr bwMode="auto">
              <a:xfrm>
                <a:off x="2109072" y="225095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2537559" y="2252982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2109084" y="267849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2537571" y="2680527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2324967" y="2466849"/>
                <a:ext cx="408608" cy="408609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3006539" y="225095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435026" y="2252982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006551" y="267849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3435038" y="2680527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222434" y="2466849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2109084" y="311873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2537571" y="312075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2109096" y="354627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2537583" y="354830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2324979" y="3334626"/>
                <a:ext cx="408608" cy="40860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006551" y="311873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3435038" y="312075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006563" y="354627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435050" y="354830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222446" y="3334626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83" name="Straight Connector 182"/>
              <p:cNvCxnSpPr>
                <a:stCxn id="167" idx="3"/>
                <a:endCxn id="172" idx="1"/>
              </p:cNvCxnSpPr>
              <p:nvPr/>
            </p:nvCxnSpPr>
            <p:spPr bwMode="auto">
              <a:xfrm>
                <a:off x="2733575" y="2671154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/>
              <p:cNvCxnSpPr/>
              <p:nvPr/>
            </p:nvCxnSpPr>
            <p:spPr bwMode="auto">
              <a:xfrm>
                <a:off x="2729342" y="3543221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Straight Connector 184"/>
              <p:cNvCxnSpPr>
                <a:stCxn id="167" idx="2"/>
                <a:endCxn id="177" idx="0"/>
              </p:cNvCxnSpPr>
              <p:nvPr/>
            </p:nvCxnSpPr>
            <p:spPr bwMode="auto">
              <a:xfrm>
                <a:off x="2529271" y="2875458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3426738" y="2871225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7" name="Group 186"/>
            <p:cNvGrpSpPr/>
            <p:nvPr/>
          </p:nvGrpSpPr>
          <p:grpSpPr>
            <a:xfrm>
              <a:off x="7243824" y="4608377"/>
              <a:ext cx="1734586" cy="1705959"/>
              <a:chOff x="2114057" y="4183766"/>
              <a:chExt cx="1734586" cy="1705959"/>
            </a:xfrm>
          </p:grpSpPr>
          <p:sp>
            <p:nvSpPr>
              <p:cNvPr id="188" name="Rectangle 187"/>
              <p:cNvSpPr/>
              <p:nvPr/>
            </p:nvSpPr>
            <p:spPr bwMode="auto">
              <a:xfrm>
                <a:off x="2114057" y="418376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542544" y="418579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2114069" y="461131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2542556" y="461333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2329952" y="4399661"/>
                <a:ext cx="408608" cy="408609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3011524" y="418376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3440011" y="4185794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3011536" y="461131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3440023" y="4613339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3227419" y="4399661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2114069" y="5051543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2542556" y="505357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2114081" y="5479088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2542568" y="548111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2329964" y="5267438"/>
                <a:ext cx="408608" cy="40860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3011536" y="5051543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3440023" y="5053571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3011548" y="5479088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3440035" y="5481116"/>
                <a:ext cx="408608" cy="40860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3227431" y="5267438"/>
                <a:ext cx="408608" cy="40860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08" name="Straight Connector 207"/>
              <p:cNvCxnSpPr>
                <a:stCxn id="192" idx="3"/>
                <a:endCxn id="197" idx="1"/>
              </p:cNvCxnSpPr>
              <p:nvPr/>
            </p:nvCxnSpPr>
            <p:spPr bwMode="auto">
              <a:xfrm>
                <a:off x="2738560" y="4603966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/>
              <p:cNvCxnSpPr/>
              <p:nvPr/>
            </p:nvCxnSpPr>
            <p:spPr bwMode="auto">
              <a:xfrm>
                <a:off x="2734327" y="5476033"/>
                <a:ext cx="488859" cy="0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/>
              <p:cNvCxnSpPr>
                <a:stCxn id="192" idx="2"/>
                <a:endCxn id="202" idx="0"/>
              </p:cNvCxnSpPr>
              <p:nvPr/>
            </p:nvCxnSpPr>
            <p:spPr bwMode="auto">
              <a:xfrm>
                <a:off x="2534256" y="4808270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 bwMode="auto">
              <a:xfrm>
                <a:off x="3431723" y="4804037"/>
                <a:ext cx="12" cy="459168"/>
              </a:xfrm>
              <a:prstGeom prst="lin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2" name="Rectangle 211"/>
            <p:cNvSpPr/>
            <p:nvPr/>
          </p:nvSpPr>
          <p:spPr bwMode="auto">
            <a:xfrm>
              <a:off x="5129767" y="2556573"/>
              <a:ext cx="3957533" cy="3912377"/>
            </a:xfrm>
            <a:prstGeom prst="rect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284864" y="1557128"/>
            <a:ext cx="618435" cy="1214782"/>
            <a:chOff x="4284864" y="1557128"/>
            <a:chExt cx="618435" cy="1214782"/>
          </a:xfrm>
        </p:grpSpPr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7501" y="1689651"/>
              <a:ext cx="588133" cy="988391"/>
            </a:xfrm>
            <a:prstGeom prst="rect">
              <a:avLst/>
            </a:prstGeom>
          </p:spPr>
        </p:pic>
        <p:sp>
          <p:nvSpPr>
            <p:cNvPr id="213" name="Rectangle 212"/>
            <p:cNvSpPr/>
            <p:nvPr/>
          </p:nvSpPr>
          <p:spPr bwMode="auto">
            <a:xfrm>
              <a:off x="4284864" y="1557128"/>
              <a:ext cx="618435" cy="1214782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232" name="Curved Connector 231"/>
          <p:cNvCxnSpPr/>
          <p:nvPr/>
        </p:nvCxnSpPr>
        <p:spPr bwMode="auto">
          <a:xfrm rot="5400000" flipH="1" flipV="1">
            <a:off x="2164517" y="2915465"/>
            <a:ext cx="2517916" cy="1722777"/>
          </a:xfrm>
          <a:prstGeom prst="curved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3" name="Freeform 262"/>
          <p:cNvSpPr/>
          <p:nvPr/>
        </p:nvSpPr>
        <p:spPr>
          <a:xfrm>
            <a:off x="4903304" y="1921565"/>
            <a:ext cx="2805044" cy="3136348"/>
          </a:xfrm>
          <a:custGeom>
            <a:avLst/>
            <a:gdLst>
              <a:gd name="connsiteX0" fmla="*/ 0 w 2727739"/>
              <a:gd name="connsiteY0" fmla="*/ 0 h 2882348"/>
              <a:gd name="connsiteX1" fmla="*/ 1590261 w 2727739"/>
              <a:gd name="connsiteY1" fmla="*/ 541131 h 2882348"/>
              <a:gd name="connsiteX2" fmla="*/ 2727739 w 2727739"/>
              <a:gd name="connsiteY2" fmla="*/ 2882348 h 288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739" h="2882348">
                <a:moveTo>
                  <a:pt x="0" y="0"/>
                </a:moveTo>
                <a:cubicBezTo>
                  <a:pt x="567819" y="30370"/>
                  <a:pt x="1135638" y="60740"/>
                  <a:pt x="1590261" y="541131"/>
                </a:cubicBezTo>
                <a:cubicBezTo>
                  <a:pt x="2044884" y="1021522"/>
                  <a:pt x="2727739" y="2882348"/>
                  <a:pt x="2727739" y="2882348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4892261" y="2153478"/>
            <a:ext cx="861391" cy="982870"/>
          </a:xfrm>
          <a:custGeom>
            <a:avLst/>
            <a:gdLst>
              <a:gd name="connsiteX0" fmla="*/ 0 w 828261"/>
              <a:gd name="connsiteY0" fmla="*/ 0 h 717826"/>
              <a:gd name="connsiteX1" fmla="*/ 618435 w 828261"/>
              <a:gd name="connsiteY1" fmla="*/ 242957 h 717826"/>
              <a:gd name="connsiteX2" fmla="*/ 828261 w 828261"/>
              <a:gd name="connsiteY2" fmla="*/ 717826 h 71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261" h="717826">
                <a:moveTo>
                  <a:pt x="0" y="0"/>
                </a:moveTo>
                <a:cubicBezTo>
                  <a:pt x="240196" y="61659"/>
                  <a:pt x="480392" y="123319"/>
                  <a:pt x="618435" y="242957"/>
                </a:cubicBezTo>
                <a:cubicBezTo>
                  <a:pt x="756478" y="362595"/>
                  <a:pt x="828261" y="717826"/>
                  <a:pt x="828261" y="717826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4892261" y="2440608"/>
            <a:ext cx="828261" cy="2595217"/>
          </a:xfrm>
          <a:custGeom>
            <a:avLst/>
            <a:gdLst>
              <a:gd name="connsiteX0" fmla="*/ 0 w 817217"/>
              <a:gd name="connsiteY0" fmla="*/ 0 h 2363304"/>
              <a:gd name="connsiteX1" fmla="*/ 629478 w 817217"/>
              <a:gd name="connsiteY1" fmla="*/ 1203739 h 2363304"/>
              <a:gd name="connsiteX2" fmla="*/ 817217 w 817217"/>
              <a:gd name="connsiteY2" fmla="*/ 2363304 h 236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217" h="2363304">
                <a:moveTo>
                  <a:pt x="0" y="0"/>
                </a:moveTo>
                <a:cubicBezTo>
                  <a:pt x="246637" y="404927"/>
                  <a:pt x="493275" y="809855"/>
                  <a:pt x="629478" y="1203739"/>
                </a:cubicBezTo>
                <a:cubicBezTo>
                  <a:pt x="765681" y="1597623"/>
                  <a:pt x="817217" y="2363304"/>
                  <a:pt x="817217" y="2363304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629478" y="1993257"/>
            <a:ext cx="3611218" cy="3042569"/>
          </a:xfrm>
          <a:custGeom>
            <a:avLst/>
            <a:gdLst>
              <a:gd name="connsiteX0" fmla="*/ 0 w 3611218"/>
              <a:gd name="connsiteY0" fmla="*/ 3042569 h 3042569"/>
              <a:gd name="connsiteX1" fmla="*/ 1579218 w 3611218"/>
              <a:gd name="connsiteY1" fmla="*/ 425265 h 3042569"/>
              <a:gd name="connsiteX2" fmla="*/ 3611218 w 3611218"/>
              <a:gd name="connsiteY2" fmla="*/ 5613 h 304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218" h="3042569">
                <a:moveTo>
                  <a:pt x="0" y="3042569"/>
                </a:moveTo>
                <a:cubicBezTo>
                  <a:pt x="488674" y="1986996"/>
                  <a:pt x="977348" y="931424"/>
                  <a:pt x="1579218" y="425265"/>
                </a:cubicBezTo>
                <a:cubicBezTo>
                  <a:pt x="2181088" y="-80894"/>
                  <a:pt x="3611218" y="5613"/>
                  <a:pt x="3611218" y="5613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2551043" y="2263883"/>
            <a:ext cx="1689653" cy="828291"/>
          </a:xfrm>
          <a:custGeom>
            <a:avLst/>
            <a:gdLst>
              <a:gd name="connsiteX0" fmla="*/ 0 w 1689653"/>
              <a:gd name="connsiteY0" fmla="*/ 828291 h 828291"/>
              <a:gd name="connsiteX1" fmla="*/ 960783 w 1689653"/>
              <a:gd name="connsiteY1" fmla="*/ 132552 h 828291"/>
              <a:gd name="connsiteX2" fmla="*/ 1689653 w 1689653"/>
              <a:gd name="connsiteY2" fmla="*/ 30 h 8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9653" h="828291">
                <a:moveTo>
                  <a:pt x="0" y="828291"/>
                </a:moveTo>
                <a:cubicBezTo>
                  <a:pt x="339587" y="549443"/>
                  <a:pt x="679174" y="270595"/>
                  <a:pt x="960783" y="132552"/>
                </a:cubicBezTo>
                <a:cubicBezTo>
                  <a:pt x="1242392" y="-5491"/>
                  <a:pt x="1689653" y="30"/>
                  <a:pt x="1689653" y="3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629478" y="1667384"/>
            <a:ext cx="3622261" cy="1413746"/>
          </a:xfrm>
          <a:custGeom>
            <a:avLst/>
            <a:gdLst>
              <a:gd name="connsiteX0" fmla="*/ 0 w 3622261"/>
              <a:gd name="connsiteY0" fmla="*/ 1413746 h 1413746"/>
              <a:gd name="connsiteX1" fmla="*/ 982870 w 3622261"/>
              <a:gd name="connsiteY1" fmla="*/ 221051 h 1413746"/>
              <a:gd name="connsiteX2" fmla="*/ 3622261 w 3622261"/>
              <a:gd name="connsiteY2" fmla="*/ 181 h 141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2261" h="1413746">
                <a:moveTo>
                  <a:pt x="0" y="1413746"/>
                </a:moveTo>
                <a:cubicBezTo>
                  <a:pt x="189580" y="935195"/>
                  <a:pt x="379160" y="456645"/>
                  <a:pt x="982870" y="221051"/>
                </a:cubicBezTo>
                <a:cubicBezTo>
                  <a:pt x="1586580" y="-14543"/>
                  <a:pt x="3622261" y="181"/>
                  <a:pt x="3622261" y="181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4903304" y="1711739"/>
            <a:ext cx="2760870" cy="1369391"/>
          </a:xfrm>
          <a:custGeom>
            <a:avLst/>
            <a:gdLst>
              <a:gd name="connsiteX0" fmla="*/ 0 w 2760870"/>
              <a:gd name="connsiteY0" fmla="*/ 0 h 1369391"/>
              <a:gd name="connsiteX1" fmla="*/ 2131392 w 2760870"/>
              <a:gd name="connsiteY1" fmla="*/ 231913 h 1369391"/>
              <a:gd name="connsiteX2" fmla="*/ 2760870 w 2760870"/>
              <a:gd name="connsiteY2" fmla="*/ 1369391 h 136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870" h="1369391">
                <a:moveTo>
                  <a:pt x="0" y="0"/>
                </a:moveTo>
                <a:cubicBezTo>
                  <a:pt x="835623" y="1840"/>
                  <a:pt x="1671247" y="3681"/>
                  <a:pt x="2131392" y="231913"/>
                </a:cubicBezTo>
                <a:cubicBezTo>
                  <a:pt x="2591537" y="460145"/>
                  <a:pt x="2760870" y="1369391"/>
                  <a:pt x="2760870" y="1369391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1" grpId="0" animBg="1"/>
      <p:bldP spid="263" grpId="0" animBg="1"/>
      <p:bldP spid="264" grpId="0" animBg="1"/>
      <p:bldP spid="265" grpId="0" animBg="1"/>
      <p:bldP spid="267" grpId="0" animBg="1"/>
      <p:bldP spid="268" grpId="0" animBg="1"/>
      <p:bldP spid="269" grpId="0" animBg="1"/>
      <p:bldP spid="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Example</a:t>
            </a:r>
            <a:endParaRPr lang="en-US" dirty="0"/>
          </a:p>
        </p:txBody>
      </p:sp>
      <p:pic>
        <p:nvPicPr>
          <p:cNvPr id="6" name="Content Placeholder 5" descr="crosschiple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0" b="-118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910521" y="3279913"/>
            <a:ext cx="165652" cy="17669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0.02037 -0.00017 0.04098 -0.01441 0.04838 C -0.02865 0.05579 -0.07274 0.06227 -0.08576 0.04514 C -0.09878 0.02801 -0.09583 -0.01342 -0.09288 -0.05486 " pathEditMode="relative" ptsTypes="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8 -0.05486 C -0.07153 -0.06481 -0.05 -0.07453 -0.04219 -0.00486 C -0.03438 0.06482 -0.07066 0.30371 -0.04583 0.36389 C -0.02101 0.42408 0.08073 0.42894 0.10625 0.35579 C 0.13177 0.28264 0.11319 0.0088 0.10746 -0.07569 C 0.10174 -0.16018 0.08646 -0.15578 0.07135 -0.15139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15138 C 0.04757 -0.18263 0.02396 -0.21365 0.10035 -0.2287 C 0.17674 -0.24375 0.45052 -0.25393 0.53021 -0.24143 C 0.6099 -0.22893 0.59427 -0.19097 0.57865 -0.153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4 -0.15301 C 0.59409 -0.14074 0.60972 -0.12847 0.61597 -0.04514 C 0.62222 0.0382 0.64166 0.28056 0.61597 0.34769 C 0.59027 0.41482 0.48698 0.39283 0.46145 0.35741 C 0.43593 0.32199 0.46857 0.18704 0.46267 0.13519 C 0.45677 0.08334 0.44149 0.06482 0.42639 0.04653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0.04653 C 0.41736 0.01667 0.4085 -0.01319 0.42153 -0.02917 C 0.43455 -0.04514 0.48837 -0.05509 0.50486 -0.05023 C 0.52135 -0.04537 0.521 -0.02292 0.52066 -0.0002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Chiplet</a:t>
            </a:r>
            <a:r>
              <a:rPr lang="en-US" dirty="0" smtClean="0"/>
              <a:t> Connectivity</a:t>
            </a:r>
            <a:endParaRPr lang="en-US" dirty="0"/>
          </a:p>
        </p:txBody>
      </p:sp>
      <p:pic>
        <p:nvPicPr>
          <p:cNvPr id="6" name="Content Placeholder 5" descr="arc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6" r="-725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8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3" y="1254392"/>
            <a:ext cx="7584367" cy="5293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Architecture (5-chiplet example)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600244"/>
            <a:ext cx="3022600" cy="228600"/>
          </a:xfrm>
        </p:spPr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92294"/>
            <a:ext cx="2133600" cy="476250"/>
          </a:xfrm>
        </p:spPr>
        <p:txBody>
          <a:bodyPr/>
          <a:lstStyle/>
          <a:p>
            <a:fld id="{1641CE1F-6BB4-4E05-B813-2B20BBA03C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MWSR Optical Crossbar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600244"/>
            <a:ext cx="3022600" cy="228600"/>
          </a:xfrm>
        </p:spPr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92294"/>
            <a:ext cx="2133600" cy="476250"/>
          </a:xfrm>
        </p:spPr>
        <p:txBody>
          <a:bodyPr/>
          <a:lstStyle/>
          <a:p>
            <a:fld id="{1641CE1F-6BB4-4E05-B813-2B20BBA03C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5830893"/>
            <a:ext cx="9131300" cy="56719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Calibri" pitchFamily="34" charset="0"/>
              </a:rPr>
              <a:t>MWSR avoids broadcast data bus, but requires arbitration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4" y="1489591"/>
            <a:ext cx="9018832" cy="39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Fibers and not SOI Waveguides?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twice as fast: 0.286c </a:t>
            </a:r>
            <a:r>
              <a:rPr lang="en-US" dirty="0" err="1" smtClean="0"/>
              <a:t>vs</a:t>
            </a:r>
            <a:r>
              <a:rPr lang="en-US" dirty="0" smtClean="0"/>
              <a:t> 0.676c</a:t>
            </a:r>
          </a:p>
          <a:p>
            <a:r>
              <a:rPr lang="en-US" dirty="0" smtClean="0"/>
              <a:t>Negligible optical loss: 0.3db/cm vs. 0.2db/</a:t>
            </a:r>
            <a:r>
              <a:rPr lang="en-US" b="1" dirty="0" smtClean="0">
                <a:solidFill>
                  <a:srgbClr val="FF0000"/>
                </a:solidFill>
              </a:rPr>
              <a:t>Km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Fibers are flexible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do not restrict the design to a 2D plane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Minimize thermal transfer  cheap cooling</a:t>
            </a:r>
          </a:p>
          <a:p>
            <a:pPr lvl="1"/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Overlooked due to density concerns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Fibers at 250um pitch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/>
              </a:rPr>
              <a:t>W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aveguides at 20um pitch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Off-Chip Coupling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4616173"/>
            <a:ext cx="8229600" cy="1380435"/>
          </a:xfrm>
        </p:spPr>
        <p:txBody>
          <a:bodyPr>
            <a:normAutofit/>
          </a:bodyPr>
          <a:lstStyle/>
          <a:p>
            <a:r>
              <a:rPr lang="en-US" dirty="0" smtClean="0"/>
              <a:t>Dense optical fiber array </a:t>
            </a:r>
            <a:r>
              <a:rPr lang="en-US" sz="1800" dirty="0" smtClean="0">
                <a:solidFill>
                  <a:srgbClr val="3333CC"/>
                </a:solidFill>
              </a:rPr>
              <a:t>[Lee, OSA/OFC/NFOEC 2010]</a:t>
            </a:r>
          </a:p>
          <a:p>
            <a:r>
              <a:rPr lang="en-US" dirty="0" smtClean="0"/>
              <a:t>~3.8</a:t>
            </a:r>
            <a:r>
              <a:rPr lang="en-US" i="1" dirty="0" smtClean="0"/>
              <a:t>dB</a:t>
            </a:r>
            <a:r>
              <a:rPr lang="en-US" dirty="0" smtClean="0"/>
              <a:t> loss, 8 </a:t>
            </a:r>
            <a:r>
              <a:rPr lang="en-US" i="1" dirty="0" err="1" smtClean="0"/>
              <a:t>Tbps</a:t>
            </a:r>
            <a:r>
              <a:rPr lang="en-US" i="1" dirty="0" smtClean="0"/>
              <a:t>/mm</a:t>
            </a:r>
            <a:r>
              <a:rPr lang="en-US" dirty="0" smtClean="0"/>
              <a:t> demonstrated</a:t>
            </a:r>
          </a:p>
          <a:p>
            <a:r>
              <a:rPr lang="en-US" dirty="0" smtClean="0"/>
              <a:t>Misalignment within &lt;0.7</a:t>
            </a:r>
            <a:r>
              <a:rPr lang="en-US" i="1" dirty="0" smtClean="0"/>
              <a:t>μm</a:t>
            </a:r>
            <a:r>
              <a:rPr lang="en-US" dirty="0" smtClean="0"/>
              <a:t>, 0.4</a:t>
            </a:r>
            <a:r>
              <a:rPr lang="en-US" i="1" dirty="0" smtClean="0"/>
              <a:t>μm</a:t>
            </a:r>
            <a:r>
              <a:rPr lang="en-US" dirty="0" smtClean="0"/>
              <a:t>, 0.7</a:t>
            </a:r>
            <a:r>
              <a:rPr lang="en-US" i="1" dirty="0" smtClean="0"/>
              <a:t>μm</a:t>
            </a:r>
            <a:r>
              <a:rPr lang="en-US" dirty="0" smtClean="0"/>
              <a:t>&gt;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loss &lt;1 </a:t>
            </a:r>
            <a:r>
              <a:rPr lang="en-US" i="1" dirty="0" smtClean="0"/>
              <a:t>dB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b="13023"/>
          <a:stretch>
            <a:fillRect/>
          </a:stretch>
        </p:blipFill>
        <p:spPr bwMode="auto">
          <a:xfrm>
            <a:off x="0" y="1283255"/>
            <a:ext cx="9144000" cy="33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Loss comparable to optical proximity couplers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8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Galaxy Architecture</a:t>
            </a:r>
          </a:p>
          <a:p>
            <a:pPr marL="0" indent="0">
              <a:buNone/>
            </a:pPr>
            <a:r>
              <a:rPr lang="en-US" b="1" dirty="0" smtClean="0"/>
              <a:t>➔ 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lvl="1"/>
            <a:r>
              <a:rPr lang="en-US" dirty="0" smtClean="0"/>
              <a:t>Single-Chip Comparisons </a:t>
            </a:r>
            <a:r>
              <a:rPr lang="en-US" dirty="0"/>
              <a:t>(Processor Disintegration)</a:t>
            </a:r>
            <a:endParaRPr lang="en-US" dirty="0" smtClean="0"/>
          </a:p>
          <a:p>
            <a:pPr lvl="1"/>
            <a:r>
              <a:rPr lang="en-US" dirty="0" smtClean="0"/>
              <a:t>Multi-Chip Comparisons</a:t>
            </a:r>
            <a:r>
              <a:rPr lang="en-US" dirty="0"/>
              <a:t> (</a:t>
            </a:r>
            <a:r>
              <a:rPr lang="en-US" dirty="0" err="1"/>
              <a:t>Macrochip</a:t>
            </a:r>
            <a:r>
              <a:rPr lang="en-US" dirty="0"/>
              <a:t> Integration)</a:t>
            </a:r>
            <a:endParaRPr lang="en-US" dirty="0" smtClean="0"/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0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Nanophotonic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8077" r="-28077"/>
          <a:stretch>
            <a:fillRect/>
          </a:stretch>
        </p:blipFill>
        <p:spPr>
          <a:xfrm>
            <a:off x="92148" y="1301434"/>
            <a:ext cx="8955238" cy="5213524"/>
          </a:xfrm>
        </p:spPr>
      </p:pic>
    </p:spTree>
    <p:extLst>
      <p:ext uri="{BB962C8B-B14F-4D97-AF65-F5344CB8AC3E}">
        <p14:creationId xmlns:p14="http://schemas.microsoft.com/office/powerpoint/2010/main" val="96516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6403" r="-16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07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25886"/>
              </p:ext>
            </p:extLst>
          </p:nvPr>
        </p:nvGraphicFramePr>
        <p:xfrm>
          <a:off x="5048210" y="2979182"/>
          <a:ext cx="3402054" cy="216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8814"/>
            <a:ext cx="9144000" cy="504239"/>
          </a:xfrm>
        </p:spPr>
        <p:txBody>
          <a:bodyPr/>
          <a:lstStyle/>
          <a:p>
            <a:r>
              <a:rPr lang="en-US" dirty="0" smtClean="0"/>
              <a:t>Technology Scaling Runs Out of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389973"/>
            <a:ext cx="8622632" cy="5148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Transistor counts increase exponentially, but…</a:t>
            </a:r>
            <a:endParaRPr lang="en-US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91988" y="1893222"/>
            <a:ext cx="3493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200" dirty="0" smtClean="0">
                <a:latin typeface="Calibri"/>
                <a:cs typeface="Calibri"/>
              </a:rPr>
              <a:t>Can no longer feed all cores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with data fast enough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(package pins do not scale)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rot="18836986">
            <a:off x="7681784" y="3229575"/>
            <a:ext cx="1581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Bandwidth</a:t>
            </a:r>
            <a:b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7682058" y="3202064"/>
            <a:ext cx="264550" cy="655194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358" y="5253479"/>
            <a:ext cx="3813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200" dirty="0" smtClean="0">
                <a:latin typeface="Calibri"/>
                <a:cs typeface="Calibri"/>
              </a:rPr>
              <a:t>Can no longer keep costs at bay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(process variation, defects)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475111">
            <a:off x="3726364" y="5627935"/>
            <a:ext cx="1120152" cy="50200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487" y="5959786"/>
            <a:ext cx="14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Low Yield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5521775" y="5076900"/>
            <a:ext cx="607873" cy="44208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1459" y="5595019"/>
            <a:ext cx="4220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Monolithic (single-chip) processor</a:t>
            </a:r>
            <a:b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designs</a:t>
            </a:r>
            <a:r>
              <a:rPr lang="en-US"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running out of steam too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/>
          <a:p>
            <a:fld id="{1641CE1F-6BB4-4E05-B813-2B20BBA03C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/>
          <a:p>
            <a:r>
              <a:rPr lang="en-US" dirty="0" smtClean="0"/>
              <a:t>© Hardavellas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6" y="2577935"/>
            <a:ext cx="3941005" cy="2592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4011" y="1832197"/>
            <a:ext cx="4316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Calibri"/>
                <a:cs typeface="Calibri"/>
              </a:rPr>
              <a:t>Can no longer power the entire chip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(</a:t>
            </a:r>
            <a:r>
              <a:rPr lang="en-US" sz="2200" dirty="0" smtClean="0">
                <a:latin typeface="Calibri"/>
                <a:cs typeface="Calibri"/>
              </a:rPr>
              <a:t>voltage, </a:t>
            </a:r>
            <a:r>
              <a:rPr lang="en-US" sz="2200" dirty="0">
                <a:latin typeface="Calibri"/>
                <a:cs typeface="Calibri"/>
              </a:rPr>
              <a:t>cooling do not scale)</a:t>
            </a:r>
          </a:p>
        </p:txBody>
      </p:sp>
      <p:sp>
        <p:nvSpPr>
          <p:cNvPr id="18" name="Right Arrow 17"/>
          <p:cNvSpPr/>
          <p:nvPr/>
        </p:nvSpPr>
        <p:spPr bwMode="auto">
          <a:xfrm rot="3548405">
            <a:off x="3915267" y="4562641"/>
            <a:ext cx="1728456" cy="477576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04832">
            <a:off x="3559481" y="3312681"/>
            <a:ext cx="104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b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Wall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6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Infrastructure</a:t>
            </a:r>
            <a:endParaRPr lang="en-US" dirty="0"/>
          </a:p>
        </p:txBody>
      </p:sp>
      <p:pic>
        <p:nvPicPr>
          <p:cNvPr id="6" name="Content Placeholder 5" descr="simflow-Figure 4.em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64" r="-25364"/>
          <a:stretch>
            <a:fillRect/>
          </a:stretch>
        </p:blipFill>
        <p:spPr>
          <a:xfrm>
            <a:off x="114804" y="1380023"/>
            <a:ext cx="8916292" cy="51908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64" y="6062870"/>
            <a:ext cx="212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3D-stack model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16696" y="5687391"/>
            <a:ext cx="1214782" cy="629479"/>
          </a:xfrm>
          <a:custGeom>
            <a:avLst/>
            <a:gdLst>
              <a:gd name="connsiteX0" fmla="*/ 0 w 1214782"/>
              <a:gd name="connsiteY0" fmla="*/ 629479 h 629479"/>
              <a:gd name="connsiteX1" fmla="*/ 872434 w 1214782"/>
              <a:gd name="connsiteY1" fmla="*/ 496957 h 629479"/>
              <a:gd name="connsiteX2" fmla="*/ 1214782 w 1214782"/>
              <a:gd name="connsiteY2" fmla="*/ 0 h 62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782" h="629479">
                <a:moveTo>
                  <a:pt x="0" y="629479"/>
                </a:moveTo>
                <a:cubicBezTo>
                  <a:pt x="334985" y="615674"/>
                  <a:pt x="669970" y="601870"/>
                  <a:pt x="872434" y="496957"/>
                </a:cubicBezTo>
                <a:cubicBezTo>
                  <a:pt x="1074898" y="392044"/>
                  <a:pt x="1214782" y="0"/>
                  <a:pt x="1214782" y="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rot="12814951">
            <a:off x="4540879" y="1753754"/>
            <a:ext cx="1781615" cy="801775"/>
          </a:xfrm>
          <a:custGeom>
            <a:avLst/>
            <a:gdLst>
              <a:gd name="connsiteX0" fmla="*/ 0 w 1214782"/>
              <a:gd name="connsiteY0" fmla="*/ 629479 h 629479"/>
              <a:gd name="connsiteX1" fmla="*/ 872434 w 1214782"/>
              <a:gd name="connsiteY1" fmla="*/ 496957 h 629479"/>
              <a:gd name="connsiteX2" fmla="*/ 1214782 w 1214782"/>
              <a:gd name="connsiteY2" fmla="*/ 0 h 62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782" h="629479">
                <a:moveTo>
                  <a:pt x="0" y="629479"/>
                </a:moveTo>
                <a:cubicBezTo>
                  <a:pt x="334985" y="615674"/>
                  <a:pt x="669970" y="601870"/>
                  <a:pt x="872434" y="496957"/>
                </a:cubicBezTo>
                <a:cubicBezTo>
                  <a:pt x="1074898" y="392044"/>
                  <a:pt x="1214782" y="0"/>
                  <a:pt x="1214782" y="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2894" y="1940011"/>
            <a:ext cx="233384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Calibri"/>
                <a:cs typeface="Calibri"/>
              </a:rPr>
              <a:t>SimFlex</a:t>
            </a:r>
            <a:r>
              <a:rPr lang="en-US" dirty="0" smtClean="0">
                <a:latin typeface="Calibri"/>
                <a:cs typeface="Calibri"/>
              </a:rPr>
              <a:t> sampling</a:t>
            </a:r>
          </a:p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95% confidence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Freeform 10"/>
          <p:cNvSpPr/>
          <p:nvPr/>
        </p:nvSpPr>
        <p:spPr>
          <a:xfrm rot="6659839">
            <a:off x="68205" y="5114016"/>
            <a:ext cx="1214782" cy="629479"/>
          </a:xfrm>
          <a:custGeom>
            <a:avLst/>
            <a:gdLst>
              <a:gd name="connsiteX0" fmla="*/ 0 w 1214782"/>
              <a:gd name="connsiteY0" fmla="*/ 629479 h 629479"/>
              <a:gd name="connsiteX1" fmla="*/ 872434 w 1214782"/>
              <a:gd name="connsiteY1" fmla="*/ 496957 h 629479"/>
              <a:gd name="connsiteX2" fmla="*/ 1214782 w 1214782"/>
              <a:gd name="connsiteY2" fmla="*/ 0 h 62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782" h="629479">
                <a:moveTo>
                  <a:pt x="0" y="629479"/>
                </a:moveTo>
                <a:cubicBezTo>
                  <a:pt x="334985" y="615674"/>
                  <a:pt x="669970" y="601870"/>
                  <a:pt x="872434" y="496957"/>
                </a:cubicBezTo>
                <a:cubicBezTo>
                  <a:pt x="1074898" y="392044"/>
                  <a:pt x="1214782" y="0"/>
                  <a:pt x="1214782" y="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6" y="3856512"/>
            <a:ext cx="201028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photonic-layer</a:t>
            </a:r>
          </a:p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ring heating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75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marL="457200" lvl="1" indent="0">
              <a:buNone/>
            </a:pPr>
            <a:r>
              <a:rPr lang="en-US" b="1" dirty="0" smtClean="0"/>
              <a:t>➔ Sensitivity Studies</a:t>
            </a:r>
          </a:p>
          <a:p>
            <a:pPr lvl="1"/>
            <a:r>
              <a:rPr lang="en-US" dirty="0" smtClean="0"/>
              <a:t>Single-Chip Comparisons </a:t>
            </a:r>
            <a:r>
              <a:rPr lang="en-US" dirty="0"/>
              <a:t>(Processor Disintegration)</a:t>
            </a:r>
            <a:endParaRPr lang="en-US" dirty="0" smtClean="0"/>
          </a:p>
          <a:p>
            <a:pPr lvl="1"/>
            <a:r>
              <a:rPr lang="en-US" dirty="0" smtClean="0"/>
              <a:t>Multi-Chip Comparisons</a:t>
            </a:r>
            <a:r>
              <a:rPr lang="en-US" dirty="0"/>
              <a:t> (</a:t>
            </a:r>
            <a:r>
              <a:rPr lang="en-US" dirty="0" err="1"/>
              <a:t>Macrochip</a:t>
            </a:r>
            <a:r>
              <a:rPr lang="en-US" dirty="0"/>
              <a:t> Integration)</a:t>
            </a:r>
            <a:endParaRPr lang="en-US" dirty="0" smtClean="0"/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Power Sensitivity to Optical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3269"/>
              </p:ext>
            </p:extLst>
          </p:nvPr>
        </p:nvGraphicFramePr>
        <p:xfrm>
          <a:off x="404036" y="1623385"/>
          <a:ext cx="8223265" cy="422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Worksheet" r:id="rId3" imgW="9677400" imgH="4978400" progId="Excel.Sheet.12">
                  <p:embed/>
                </p:oleObj>
              </mc:Choice>
              <mc:Fallback>
                <p:oleObj name="Worksheet" r:id="rId3" imgW="9677400" imgH="497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36" y="1623385"/>
                        <a:ext cx="8223265" cy="422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43525" y="1744865"/>
            <a:ext cx="17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Coupler Loss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8282" y="2438408"/>
            <a:ext cx="180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Off-Ring 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622" y="1994462"/>
            <a:ext cx="387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Waveguide &amp; Filter Drop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430" y="4471213"/>
            <a:ext cx="331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Modulator </a:t>
            </a:r>
            <a:r>
              <a:rPr lang="en-US" dirty="0" smtClean="0">
                <a:latin typeface="Calibri"/>
                <a:cs typeface="Calibri"/>
              </a:rPr>
              <a:t>Insertion Loss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Freeform 13"/>
          <p:cNvSpPr/>
          <p:nvPr/>
        </p:nvSpPr>
        <p:spPr>
          <a:xfrm rot="20592476">
            <a:off x="2091279" y="2262413"/>
            <a:ext cx="442271" cy="1300136"/>
          </a:xfrm>
          <a:custGeom>
            <a:avLst/>
            <a:gdLst>
              <a:gd name="connsiteX0" fmla="*/ 442271 w 442271"/>
              <a:gd name="connsiteY0" fmla="*/ 0 h 1542270"/>
              <a:gd name="connsiteX1" fmla="*/ 25 w 442271"/>
              <a:gd name="connsiteY1" fmla="*/ 884537 h 1542270"/>
              <a:gd name="connsiteX2" fmla="*/ 419592 w 442271"/>
              <a:gd name="connsiteY2" fmla="*/ 1542270 h 15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271" h="1542270">
                <a:moveTo>
                  <a:pt x="442271" y="0"/>
                </a:moveTo>
                <a:cubicBezTo>
                  <a:pt x="223038" y="313746"/>
                  <a:pt x="3805" y="627492"/>
                  <a:pt x="25" y="884537"/>
                </a:cubicBezTo>
                <a:cubicBezTo>
                  <a:pt x="-3755" y="1141582"/>
                  <a:pt x="419592" y="1542270"/>
                  <a:pt x="419592" y="154227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0436">
            <a:off x="6589802" y="2427554"/>
            <a:ext cx="187465" cy="825809"/>
          </a:xfrm>
          <a:custGeom>
            <a:avLst/>
            <a:gdLst>
              <a:gd name="connsiteX0" fmla="*/ 442271 w 442271"/>
              <a:gd name="connsiteY0" fmla="*/ 0 h 1542270"/>
              <a:gd name="connsiteX1" fmla="*/ 25 w 442271"/>
              <a:gd name="connsiteY1" fmla="*/ 884537 h 1542270"/>
              <a:gd name="connsiteX2" fmla="*/ 419592 w 442271"/>
              <a:gd name="connsiteY2" fmla="*/ 1542270 h 15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271" h="1542270">
                <a:moveTo>
                  <a:pt x="442271" y="0"/>
                </a:moveTo>
                <a:cubicBezTo>
                  <a:pt x="223038" y="313746"/>
                  <a:pt x="3805" y="627492"/>
                  <a:pt x="25" y="884537"/>
                </a:cubicBezTo>
                <a:cubicBezTo>
                  <a:pt x="-3755" y="1141582"/>
                  <a:pt x="419592" y="1542270"/>
                  <a:pt x="419592" y="154227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0436">
            <a:off x="5282818" y="2947881"/>
            <a:ext cx="187465" cy="825809"/>
          </a:xfrm>
          <a:custGeom>
            <a:avLst/>
            <a:gdLst>
              <a:gd name="connsiteX0" fmla="*/ 442271 w 442271"/>
              <a:gd name="connsiteY0" fmla="*/ 0 h 1542270"/>
              <a:gd name="connsiteX1" fmla="*/ 25 w 442271"/>
              <a:gd name="connsiteY1" fmla="*/ 884537 h 1542270"/>
              <a:gd name="connsiteX2" fmla="*/ 419592 w 442271"/>
              <a:gd name="connsiteY2" fmla="*/ 1542270 h 15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271" h="1542270">
                <a:moveTo>
                  <a:pt x="442271" y="0"/>
                </a:moveTo>
                <a:cubicBezTo>
                  <a:pt x="223038" y="313746"/>
                  <a:pt x="3805" y="627492"/>
                  <a:pt x="25" y="884537"/>
                </a:cubicBezTo>
                <a:cubicBezTo>
                  <a:pt x="-3755" y="1141582"/>
                  <a:pt x="419592" y="1542270"/>
                  <a:pt x="419592" y="154227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10475810">
            <a:off x="7590490" y="4189619"/>
            <a:ext cx="120450" cy="551578"/>
          </a:xfrm>
          <a:custGeom>
            <a:avLst/>
            <a:gdLst>
              <a:gd name="connsiteX0" fmla="*/ 442271 w 442271"/>
              <a:gd name="connsiteY0" fmla="*/ 0 h 1542270"/>
              <a:gd name="connsiteX1" fmla="*/ 25 w 442271"/>
              <a:gd name="connsiteY1" fmla="*/ 884537 h 1542270"/>
              <a:gd name="connsiteX2" fmla="*/ 419592 w 442271"/>
              <a:gd name="connsiteY2" fmla="*/ 1542270 h 154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271" h="1542270">
                <a:moveTo>
                  <a:pt x="442271" y="0"/>
                </a:moveTo>
                <a:cubicBezTo>
                  <a:pt x="223038" y="313746"/>
                  <a:pt x="3805" y="627492"/>
                  <a:pt x="25" y="884537"/>
                </a:cubicBezTo>
                <a:cubicBezTo>
                  <a:pt x="-3755" y="1141582"/>
                  <a:pt x="419592" y="1542270"/>
                  <a:pt x="419592" y="1542270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2700" y="6014679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>
                <a:latin typeface="Calibri" pitchFamily="34" charset="0"/>
              </a:rPr>
              <a:t>H</a:t>
            </a:r>
            <a:r>
              <a:rPr lang="en-US" sz="2300" dirty="0" smtClean="0">
                <a:latin typeface="Calibri" pitchFamily="34" charset="0"/>
              </a:rPr>
              <a:t>ighly sensitive to coupler loss, insensitive to other losses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9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Fiber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625"/>
            <a:ext cx="8229600" cy="47910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kern="1200" dirty="0" smtClean="0">
                <a:latin typeface="Arial" charset="0"/>
              </a:rPr>
              <a:t>116</a:t>
            </a:r>
            <a:r>
              <a:rPr lang="en-US" i="1" kern="1200" dirty="0" smtClean="0">
                <a:latin typeface="Arial" charset="0"/>
              </a:rPr>
              <a:t>mm</a:t>
            </a:r>
            <a:r>
              <a:rPr lang="en-US" i="1" kern="1200" baseline="30000" dirty="0" smtClean="0">
                <a:latin typeface="Arial" charset="0"/>
              </a:rPr>
              <a:t>2</a:t>
            </a:r>
            <a:r>
              <a:rPr lang="en-US" kern="1200" dirty="0" smtClean="0">
                <a:latin typeface="Arial" charset="0"/>
              </a:rPr>
              <a:t> </a:t>
            </a:r>
            <a:r>
              <a:rPr lang="en-US" kern="1200" dirty="0" err="1" smtClean="0">
                <a:latin typeface="Arial" charset="0"/>
              </a:rPr>
              <a:t>chiplets</a:t>
            </a:r>
            <a:r>
              <a:rPr lang="en-US" kern="1200" dirty="0">
                <a:latin typeface="Arial" charset="0"/>
              </a:rPr>
              <a:t> </a:t>
            </a:r>
            <a:r>
              <a:rPr lang="en-US" kern="1200" dirty="0" smtClean="0">
                <a:latin typeface="Arial" charset="0"/>
                <a:sym typeface="Wingdings"/>
              </a:rPr>
              <a:t> </a:t>
            </a:r>
            <a:r>
              <a:rPr lang="en-US" kern="1200" dirty="0" smtClean="0">
                <a:latin typeface="Arial" charset="0"/>
              </a:rPr>
              <a:t>43</a:t>
            </a:r>
            <a:r>
              <a:rPr lang="en-US" i="1" kern="1200" dirty="0" smtClean="0">
                <a:latin typeface="Arial" charset="0"/>
              </a:rPr>
              <a:t>mm</a:t>
            </a:r>
            <a:r>
              <a:rPr lang="en-US" kern="1200" dirty="0">
                <a:latin typeface="Arial" charset="0"/>
              </a:rPr>
              <a:t> </a:t>
            </a:r>
            <a:r>
              <a:rPr lang="en-US" kern="1200" dirty="0" smtClean="0">
                <a:latin typeface="Arial" charset="0"/>
              </a:rPr>
              <a:t>along </a:t>
            </a:r>
            <a:r>
              <a:rPr lang="en-US" kern="1200" dirty="0">
                <a:latin typeface="Arial" charset="0"/>
              </a:rPr>
              <a:t>the chip </a:t>
            </a:r>
            <a:r>
              <a:rPr lang="en-US" kern="1200" dirty="0" smtClean="0">
                <a:latin typeface="Arial" charset="0"/>
              </a:rPr>
              <a:t>edge</a:t>
            </a:r>
          </a:p>
          <a:p>
            <a:r>
              <a:rPr lang="en-US" kern="1200" dirty="0" smtClean="0">
                <a:latin typeface="Arial" charset="0"/>
              </a:rPr>
              <a:t>Enough </a:t>
            </a:r>
            <a:r>
              <a:rPr lang="en-US" kern="1200" dirty="0">
                <a:latin typeface="Arial" charset="0"/>
              </a:rPr>
              <a:t>room for 172 fibers </a:t>
            </a:r>
            <a:r>
              <a:rPr lang="en-US" kern="1200" dirty="0" smtClean="0">
                <a:latin typeface="Arial" charset="0"/>
              </a:rPr>
              <a:t>@ 250</a:t>
            </a:r>
            <a:r>
              <a:rPr lang="en-US" i="1" kern="1200" dirty="0" smtClean="0">
                <a:latin typeface="Arial" charset="0"/>
              </a:rPr>
              <a:t>μm</a:t>
            </a:r>
            <a:r>
              <a:rPr lang="en-US" kern="1200" dirty="0" smtClean="0">
                <a:latin typeface="Arial" charset="0"/>
              </a:rPr>
              <a:t> pitch</a:t>
            </a:r>
            <a:endParaRPr lang="en-US" i="1" kern="1200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920757" y="1302724"/>
            <a:ext cx="1460054" cy="4527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128 fibers: within 3% of max performance</a:t>
            </a:r>
            <a:endParaRPr lang="en-US" sz="2300" dirty="0">
              <a:latin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441469"/>
              </p:ext>
            </p:extLst>
          </p:nvPr>
        </p:nvGraphicFramePr>
        <p:xfrm>
          <a:off x="0" y="1264182"/>
          <a:ext cx="914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29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marL="457200" lvl="1" indent="0">
              <a:buNone/>
            </a:pPr>
            <a:r>
              <a:rPr lang="en-US" b="1" dirty="0" smtClean="0"/>
              <a:t>➔ Single-Chip Comparisons </a:t>
            </a:r>
            <a:r>
              <a:rPr lang="en-US" b="1" dirty="0"/>
              <a:t>(Processor Disintegration)</a:t>
            </a:r>
            <a:endParaRPr lang="en-US" b="1" dirty="0" smtClean="0"/>
          </a:p>
          <a:p>
            <a:pPr lvl="1"/>
            <a:r>
              <a:rPr lang="en-US" dirty="0" smtClean="0"/>
              <a:t>Multi-Chip Comparisons</a:t>
            </a:r>
            <a:r>
              <a:rPr lang="en-US" dirty="0"/>
              <a:t> (</a:t>
            </a:r>
            <a:r>
              <a:rPr lang="en-US" dirty="0" err="1"/>
              <a:t>Macrochip</a:t>
            </a:r>
            <a:r>
              <a:rPr lang="en-US" dirty="0"/>
              <a:t> Integration)</a:t>
            </a:r>
            <a:endParaRPr lang="en-US" dirty="0" smtClean="0"/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Against “Unlimited” Designs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94513"/>
              </p:ext>
            </p:extLst>
          </p:nvPr>
        </p:nvGraphicFramePr>
        <p:xfrm>
          <a:off x="1" y="2515717"/>
          <a:ext cx="9144000" cy="35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1429" y="1358511"/>
            <a:ext cx="555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(</a:t>
            </a:r>
            <a:r>
              <a:rPr lang="en-US" sz="2000" dirty="0" err="1" smtClean="0">
                <a:latin typeface="Calibri"/>
                <a:cs typeface="Calibri"/>
              </a:rPr>
              <a:t>power+bandwidth</a:t>
            </a:r>
            <a:r>
              <a:rPr lang="en-US" sz="2000" dirty="0" smtClean="0">
                <a:latin typeface="Calibri"/>
                <a:cs typeface="Calibri"/>
              </a:rPr>
              <a:t>)-constrained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9247" y="2045456"/>
            <a:ext cx="414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power-constrained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121" y="1704541"/>
            <a:ext cx="45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bandwidth-constrained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187" y="2391486"/>
            <a:ext cx="3663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unconstrained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5275080" y="2515717"/>
            <a:ext cx="436008" cy="967024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4798415" y="2104652"/>
            <a:ext cx="902079" cy="1832474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4162864" y="1758621"/>
            <a:ext cx="1537631" cy="2260061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25888" y="2749167"/>
            <a:ext cx="0" cy="2908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700" y="605244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Galaxy matches the performance of “unlimited” designs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/>
          <a:p>
            <a:fld id="{1641CE1F-6BB4-4E05-B813-2B20BBA03C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Against “Unlimited” Designs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62164"/>
              </p:ext>
            </p:extLst>
          </p:nvPr>
        </p:nvGraphicFramePr>
        <p:xfrm>
          <a:off x="0" y="2515717"/>
          <a:ext cx="9144000" cy="35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2565" y="1358511"/>
            <a:ext cx="566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(</a:t>
            </a:r>
            <a:r>
              <a:rPr lang="en-US" sz="2000" dirty="0" err="1" smtClean="0">
                <a:latin typeface="Calibri"/>
                <a:cs typeface="Calibri"/>
              </a:rPr>
              <a:t>power+bandwidth</a:t>
            </a:r>
            <a:r>
              <a:rPr lang="en-US" sz="2000" dirty="0" smtClean="0">
                <a:latin typeface="Calibri"/>
                <a:cs typeface="Calibri"/>
              </a:rPr>
              <a:t>)-constrained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389" y="2045456"/>
            <a:ext cx="471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bandwidth-constrained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224" y="1704541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power-constrained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84" y="239148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/>
                <a:cs typeface="Calibri"/>
              </a:rPr>
              <a:t>Speedup of unconstrained design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5349218" y="2368186"/>
            <a:ext cx="340684" cy="741727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4801842" y="2063162"/>
            <a:ext cx="888059" cy="1675899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4072676" y="1681239"/>
            <a:ext cx="1617225" cy="2151028"/>
          </a:xfrm>
          <a:custGeom>
            <a:avLst/>
            <a:gdLst>
              <a:gd name="connsiteX0" fmla="*/ 629196 w 629196"/>
              <a:gd name="connsiteY0" fmla="*/ 0 h 1316549"/>
              <a:gd name="connsiteX1" fmla="*/ 419464 w 629196"/>
              <a:gd name="connsiteY1" fmla="*/ 1071881 h 1316549"/>
              <a:gd name="connsiteX2" fmla="*/ 0 w 629196"/>
              <a:gd name="connsiteY2" fmla="*/ 1316549 h 13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96" h="1316549">
                <a:moveTo>
                  <a:pt x="629196" y="0"/>
                </a:moveTo>
                <a:cubicBezTo>
                  <a:pt x="576763" y="426228"/>
                  <a:pt x="524330" y="852456"/>
                  <a:pt x="419464" y="1071881"/>
                </a:cubicBezTo>
                <a:cubicBezTo>
                  <a:pt x="314598" y="1291306"/>
                  <a:pt x="0" y="1316549"/>
                  <a:pt x="0" y="1316549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89441" y="2737516"/>
            <a:ext cx="0" cy="2908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Galaxy matches the performance of “unlimited” designs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591300"/>
            <a:ext cx="3022600" cy="228600"/>
          </a:xfrm>
        </p:spPr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717800" y="6483350"/>
            <a:ext cx="2133600" cy="476250"/>
          </a:xfrm>
        </p:spPr>
        <p:txBody>
          <a:bodyPr/>
          <a:lstStyle/>
          <a:p>
            <a:fld id="{1641CE1F-6BB4-4E05-B813-2B20BBA03C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Against “Realistic” Designs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817556"/>
              </p:ext>
            </p:extLst>
          </p:nvPr>
        </p:nvGraphicFramePr>
        <p:xfrm>
          <a:off x="0" y="1269167"/>
          <a:ext cx="9144000" cy="417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73004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dirty="0" smtClean="0"/>
              <a:t>Realistic: within power and bandwidth envelopes</a:t>
            </a:r>
          </a:p>
          <a:p>
            <a:r>
              <a:rPr lang="en-US" dirty="0" smtClean="0"/>
              <a:t>Galaxy </a:t>
            </a:r>
            <a:r>
              <a:rPr lang="en-US" dirty="0" err="1" smtClean="0"/>
              <a:t>chiplets</a:t>
            </a:r>
            <a:r>
              <a:rPr lang="en-US" dirty="0" smtClean="0"/>
              <a:t> within 66.2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chiplets</a:t>
            </a:r>
            <a:r>
              <a:rPr lang="en-US" dirty="0" smtClean="0">
                <a:sym typeface="Wingdings"/>
              </a:rPr>
              <a:t> run at max speed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700" y="605244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Galaxy: 2.4x - 3.2x speedup on average (3.4 max)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19374" y="2649906"/>
            <a:ext cx="485917" cy="19965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0265" y="2508787"/>
            <a:ext cx="485917" cy="21464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631573" y="2351986"/>
            <a:ext cx="485917" cy="240797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1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Energy-Delay Product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9112" b="-9112"/>
          <a:stretch>
            <a:fillRect/>
          </a:stretch>
        </p:blipFill>
        <p:spPr>
          <a:xfrm>
            <a:off x="18222" y="1299683"/>
            <a:ext cx="7961711" cy="46351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610" y="1677407"/>
            <a:ext cx="1148389" cy="343181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Galaxy: 2.4x-2.8x smaller EDP on average (7.1x max)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6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lvl="1"/>
            <a:r>
              <a:rPr lang="en-US" dirty="0" smtClean="0"/>
              <a:t>Single-Chip Comparisons (</a:t>
            </a:r>
            <a:r>
              <a:rPr lang="en-US" dirty="0"/>
              <a:t>Processor Disintegration)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➔ Multi-Chip Comparisons</a:t>
            </a:r>
            <a:r>
              <a:rPr lang="en-US" b="1" dirty="0"/>
              <a:t> (</a:t>
            </a:r>
            <a:r>
              <a:rPr lang="en-US" b="1" dirty="0" err="1"/>
              <a:t>Macrochip</a:t>
            </a:r>
            <a:r>
              <a:rPr lang="en-US" b="1" dirty="0"/>
              <a:t> Integration)</a:t>
            </a:r>
            <a:endParaRPr lang="en-US" b="1" dirty="0" smtClean="0"/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9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Demand for High-Performance </a:t>
            </a:r>
            <a:r>
              <a:rPr lang="en-US" dirty="0"/>
              <a:t>C</a:t>
            </a:r>
            <a:r>
              <a:rPr lang="en-US" dirty="0" smtClean="0"/>
              <a:t>omputing </a:t>
            </a:r>
            <a:r>
              <a:rPr lang="en-US" dirty="0"/>
              <a:t>G</a:t>
            </a:r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32" y="1334670"/>
            <a:ext cx="4561471" cy="476852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SPEC, TPC </a:t>
            </a:r>
            <a:r>
              <a:rPr lang="en-US" sz="2400" dirty="0"/>
              <a:t>datasets </a:t>
            </a:r>
            <a:r>
              <a:rPr lang="en-US" sz="2400" dirty="0" smtClean="0"/>
              <a:t>growth: </a:t>
            </a:r>
            <a:r>
              <a:rPr lang="en-US" sz="2400" dirty="0"/>
              <a:t>faster than </a:t>
            </a:r>
            <a:r>
              <a:rPr lang="en-US" sz="2400" dirty="0" smtClean="0"/>
              <a:t>Moore</a:t>
            </a:r>
          </a:p>
          <a:p>
            <a:r>
              <a:rPr lang="en-US" sz="2400" dirty="0" smtClean="0"/>
              <a:t>Same trends in scientific, personal computing</a:t>
            </a:r>
            <a:endParaRPr lang="en-US" sz="2400" dirty="0"/>
          </a:p>
          <a:p>
            <a:r>
              <a:rPr lang="en-US" sz="2400" dirty="0"/>
              <a:t>Large Hadron Collider</a:t>
            </a:r>
          </a:p>
          <a:p>
            <a:pPr lvl="1"/>
            <a:r>
              <a:rPr lang="en-US" sz="2200" dirty="0" smtClean="0"/>
              <a:t>March’11</a:t>
            </a:r>
            <a:r>
              <a:rPr lang="en-US" sz="2200" dirty="0"/>
              <a:t>: 1.6PB data </a:t>
            </a:r>
            <a:r>
              <a:rPr lang="en-US" sz="2200" dirty="0" smtClean="0"/>
              <a:t>(Tier-1)</a:t>
            </a:r>
            <a:endParaRPr lang="en-US" sz="2200" dirty="0"/>
          </a:p>
          <a:p>
            <a:r>
              <a:rPr lang="en-US" sz="2400" dirty="0"/>
              <a:t>Large Synoptic Survey </a:t>
            </a:r>
            <a:r>
              <a:rPr lang="en-US" sz="2400" dirty="0" smtClean="0"/>
              <a:t>Telescope</a:t>
            </a:r>
            <a:endParaRPr lang="en-US" sz="2400" dirty="0"/>
          </a:p>
          <a:p>
            <a:pPr lvl="1"/>
            <a:r>
              <a:rPr lang="en-US" sz="2200" dirty="0" smtClean="0"/>
              <a:t>30 </a:t>
            </a:r>
            <a:r>
              <a:rPr lang="en-US" sz="2200" dirty="0"/>
              <a:t>TB/night</a:t>
            </a:r>
          </a:p>
          <a:p>
            <a:pPr lvl="1"/>
            <a:r>
              <a:rPr lang="en-US" sz="2200" dirty="0" smtClean="0"/>
              <a:t>2x </a:t>
            </a:r>
            <a:r>
              <a:rPr lang="en-US" sz="2200" dirty="0"/>
              <a:t>Sloan Digital Sky </a:t>
            </a:r>
            <a:r>
              <a:rPr lang="en-US" sz="2200" dirty="0" smtClean="0"/>
              <a:t>Surveys/day</a:t>
            </a:r>
            <a:endParaRPr lang="en-US" sz="2200" dirty="0"/>
          </a:p>
          <a:p>
            <a:pPr lvl="2"/>
            <a:r>
              <a:rPr lang="en-US" dirty="0" smtClean="0"/>
              <a:t>Sloan: more </a:t>
            </a:r>
            <a:r>
              <a:rPr lang="en-US" dirty="0"/>
              <a:t>data than entire history of astronomy before it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98E05-8315-44F9-9936-8D6F3D77F7B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6611978"/>
              </p:ext>
            </p:extLst>
          </p:nvPr>
        </p:nvGraphicFramePr>
        <p:xfrm>
          <a:off x="4544529" y="1282838"/>
          <a:ext cx="4495801" cy="479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6059190"/>
            <a:ext cx="9131300" cy="5159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 More data </a:t>
            </a:r>
            <a:r>
              <a:rPr lang="en-US" dirty="0" smtClean="0">
                <a:latin typeface="Calibri" pitchFamily="34" charset="0"/>
                <a:sym typeface="Wingdings"/>
              </a:rPr>
              <a:t> more computing power to process them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200348" y="1292087"/>
            <a:ext cx="1811130" cy="430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9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Against Multi-Chip Alternatives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8229" r="-8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2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Against Multi-Chip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05372"/>
              </p:ext>
            </p:extLst>
          </p:nvPr>
        </p:nvGraphicFramePr>
        <p:xfrm>
          <a:off x="162005" y="1460913"/>
          <a:ext cx="8822211" cy="423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Worksheet" r:id="rId4" imgW="13906500" imgH="6680200" progId="Excel.Sheet.12">
                  <p:embed/>
                </p:oleObj>
              </mc:Choice>
              <mc:Fallback>
                <p:oleObj name="Worksheet" r:id="rId4" imgW="13906500" imgH="668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05" y="1460913"/>
                        <a:ext cx="8822211" cy="4237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1093304" y="2341217"/>
            <a:ext cx="780773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42535" y="171174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Fiber</a:t>
            </a:r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2142435" y="1910522"/>
            <a:ext cx="563217" cy="364435"/>
          </a:xfrm>
          <a:custGeom>
            <a:avLst/>
            <a:gdLst>
              <a:gd name="connsiteX0" fmla="*/ 0 w 563217"/>
              <a:gd name="connsiteY0" fmla="*/ 0 h 364435"/>
              <a:gd name="connsiteX1" fmla="*/ 441739 w 563217"/>
              <a:gd name="connsiteY1" fmla="*/ 110435 h 364435"/>
              <a:gd name="connsiteX2" fmla="*/ 563217 w 563217"/>
              <a:gd name="connsiteY2" fmla="*/ 364435 h 36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217" h="364435">
                <a:moveTo>
                  <a:pt x="0" y="0"/>
                </a:moveTo>
                <a:cubicBezTo>
                  <a:pt x="173935" y="24848"/>
                  <a:pt x="347870" y="49696"/>
                  <a:pt x="441739" y="110435"/>
                </a:cubicBezTo>
                <a:cubicBezTo>
                  <a:pt x="535609" y="171174"/>
                  <a:pt x="563217" y="364435"/>
                  <a:pt x="563217" y="364435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700" y="5576957"/>
            <a:ext cx="9131300" cy="95689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6"/>
              </a:buBlip>
            </a:pPr>
            <a:r>
              <a:rPr lang="en-US" sz="2300" dirty="0" smtClean="0">
                <a:latin typeface="Calibri" pitchFamily="34" charset="0"/>
              </a:rPr>
              <a:t> Galaxy: 2.5x speedup over Oracle </a:t>
            </a:r>
            <a:r>
              <a:rPr lang="en-US" sz="2300" dirty="0" err="1" smtClean="0">
                <a:latin typeface="Calibri" pitchFamily="34" charset="0"/>
              </a:rPr>
              <a:t>Macrochip</a:t>
            </a:r>
            <a:r>
              <a:rPr lang="en-US" sz="2300" dirty="0" smtClean="0">
                <a:latin typeface="Calibri" pitchFamily="34" charset="0"/>
              </a:rPr>
              <a:t> (6.8x max)</a:t>
            </a:r>
          </a:p>
          <a:p>
            <a:pPr>
              <a:buBlip>
                <a:blip r:embed="rId6"/>
              </a:buBlip>
            </a:pPr>
            <a:r>
              <a:rPr lang="en-US" sz="2300" dirty="0">
                <a:latin typeface="Calibri" pitchFamily="34" charset="0"/>
              </a:rPr>
              <a:t> 6x less laser power </a:t>
            </a:r>
            <a:r>
              <a:rPr lang="en-US" sz="2300" dirty="0" smtClean="0">
                <a:latin typeface="Calibri" pitchFamily="34" charset="0"/>
              </a:rPr>
              <a:t>with </a:t>
            </a:r>
            <a:r>
              <a:rPr lang="en-US" sz="2300" dirty="0">
                <a:latin typeface="Calibri" pitchFamily="34" charset="0"/>
              </a:rPr>
              <a:t>demonstrated </a:t>
            </a:r>
            <a:r>
              <a:rPr lang="en-US" sz="2300" dirty="0" smtClean="0">
                <a:latin typeface="Calibri" pitchFamily="34" charset="0"/>
              </a:rPr>
              <a:t>couplers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lvl="1"/>
            <a:r>
              <a:rPr lang="en-US" dirty="0" smtClean="0"/>
              <a:t>Single-Chip Comparisons </a:t>
            </a:r>
            <a:r>
              <a:rPr lang="en-US" dirty="0"/>
              <a:t>(Processor Disintegration)</a:t>
            </a:r>
            <a:endParaRPr lang="en-US" dirty="0" smtClean="0"/>
          </a:p>
          <a:p>
            <a:pPr lvl="1"/>
            <a:r>
              <a:rPr lang="en-US" dirty="0" smtClean="0"/>
              <a:t>Multi-Chip Comparisons</a:t>
            </a:r>
            <a:r>
              <a:rPr lang="en-US" dirty="0"/>
              <a:t> (</a:t>
            </a:r>
            <a:r>
              <a:rPr lang="en-US" dirty="0" err="1"/>
              <a:t>Macrochip</a:t>
            </a:r>
            <a:r>
              <a:rPr lang="en-US" dirty="0"/>
              <a:t> Integration)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➔ 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3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80-core 5-chiplet Galaxy Thermal CFD Modeling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2780" r="-2780"/>
          <a:stretch>
            <a:fillRect/>
          </a:stretch>
        </p:blipFill>
        <p:spPr>
          <a:xfrm>
            <a:off x="938696" y="1457325"/>
            <a:ext cx="7748104" cy="45107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8cm spacing allows cooling with cheap passive </a:t>
            </a:r>
            <a:r>
              <a:rPr lang="en-US" sz="2300" dirty="0" err="1" smtClean="0">
                <a:latin typeface="Calibri" pitchFamily="34" charset="0"/>
              </a:rPr>
              <a:t>heatsinks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9654" y="2308087"/>
            <a:ext cx="99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88.2</a:t>
            </a:r>
            <a:r>
              <a:rPr lang="en-US" baseline="30000" dirty="0" smtClean="0">
                <a:latin typeface="Calibri"/>
                <a:cs typeface="Calibri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85565" y="2274289"/>
            <a:ext cx="1998870" cy="221537"/>
          </a:xfrm>
          <a:custGeom>
            <a:avLst/>
            <a:gdLst>
              <a:gd name="connsiteX0" fmla="*/ 1998870 w 1998870"/>
              <a:gd name="connsiteY0" fmla="*/ 166320 h 221537"/>
              <a:gd name="connsiteX1" fmla="*/ 750957 w 1998870"/>
              <a:gd name="connsiteY1" fmla="*/ 668 h 221537"/>
              <a:gd name="connsiteX2" fmla="*/ 0 w 1998870"/>
              <a:gd name="connsiteY2" fmla="*/ 221537 h 2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870" h="221537">
                <a:moveTo>
                  <a:pt x="1998870" y="166320"/>
                </a:moveTo>
                <a:cubicBezTo>
                  <a:pt x="1541486" y="78892"/>
                  <a:pt x="1084102" y="-8535"/>
                  <a:pt x="750957" y="668"/>
                </a:cubicBezTo>
                <a:cubicBezTo>
                  <a:pt x="417812" y="9871"/>
                  <a:pt x="0" y="221537"/>
                  <a:pt x="0" y="22153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9-chiplet Dense Array (Oracle </a:t>
            </a:r>
            <a:r>
              <a:rPr lang="en-US" dirty="0" err="1" smtClean="0"/>
              <a:t>Macrochip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9" y="1327025"/>
            <a:ext cx="7752519" cy="469827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Tight arrangement points to liquid cooling requirement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111" y="2374348"/>
            <a:ext cx="92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249</a:t>
            </a:r>
            <a:r>
              <a:rPr lang="en-US" baseline="30000" dirty="0" smtClean="0">
                <a:latin typeface="Calibri"/>
                <a:cs typeface="Calibri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Freeform 8"/>
          <p:cNvSpPr/>
          <p:nvPr/>
        </p:nvSpPr>
        <p:spPr>
          <a:xfrm rot="11740122" flipV="1">
            <a:off x="1987827" y="2528956"/>
            <a:ext cx="1998870" cy="386522"/>
          </a:xfrm>
          <a:custGeom>
            <a:avLst/>
            <a:gdLst>
              <a:gd name="connsiteX0" fmla="*/ 1998870 w 1998870"/>
              <a:gd name="connsiteY0" fmla="*/ 166320 h 221537"/>
              <a:gd name="connsiteX1" fmla="*/ 750957 w 1998870"/>
              <a:gd name="connsiteY1" fmla="*/ 668 h 221537"/>
              <a:gd name="connsiteX2" fmla="*/ 0 w 1998870"/>
              <a:gd name="connsiteY2" fmla="*/ 221537 h 2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870" h="221537">
                <a:moveTo>
                  <a:pt x="1998870" y="166320"/>
                </a:moveTo>
                <a:cubicBezTo>
                  <a:pt x="1541486" y="78892"/>
                  <a:pt x="1084102" y="-8535"/>
                  <a:pt x="750957" y="668"/>
                </a:cubicBezTo>
                <a:cubicBezTo>
                  <a:pt x="417812" y="9871"/>
                  <a:pt x="0" y="221537"/>
                  <a:pt x="0" y="22153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9-chiplet Galaxy 2D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60" b="6339"/>
          <a:stretch/>
        </p:blipFill>
        <p:spPr>
          <a:xfrm>
            <a:off x="982870" y="1490455"/>
            <a:ext cx="7703930" cy="44850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Cooling 9 </a:t>
            </a:r>
            <a:r>
              <a:rPr lang="en-US" sz="2300" dirty="0" err="1" smtClean="0">
                <a:latin typeface="Calibri" pitchFamily="34" charset="0"/>
              </a:rPr>
              <a:t>chiplets</a:t>
            </a:r>
            <a:r>
              <a:rPr lang="en-US" sz="2300" dirty="0" smtClean="0">
                <a:latin typeface="Calibri" pitchFamily="34" charset="0"/>
              </a:rPr>
              <a:t> with passive </a:t>
            </a:r>
            <a:r>
              <a:rPr lang="en-US" sz="2300" dirty="0" err="1" smtClean="0">
                <a:latin typeface="Calibri" pitchFamily="34" charset="0"/>
              </a:rPr>
              <a:t>heatsinks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7458" y="1269995"/>
            <a:ext cx="92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110</a:t>
            </a:r>
            <a:r>
              <a:rPr lang="en-US" baseline="30000" dirty="0" smtClean="0">
                <a:latin typeface="Calibri"/>
                <a:cs typeface="Calibri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Freeform 8"/>
          <p:cNvSpPr/>
          <p:nvPr/>
        </p:nvSpPr>
        <p:spPr>
          <a:xfrm rot="19953704">
            <a:off x="6074255" y="1589311"/>
            <a:ext cx="2007684" cy="610832"/>
          </a:xfrm>
          <a:custGeom>
            <a:avLst/>
            <a:gdLst>
              <a:gd name="connsiteX0" fmla="*/ 1998870 w 1998870"/>
              <a:gd name="connsiteY0" fmla="*/ 166320 h 221537"/>
              <a:gd name="connsiteX1" fmla="*/ 750957 w 1998870"/>
              <a:gd name="connsiteY1" fmla="*/ 668 h 221537"/>
              <a:gd name="connsiteX2" fmla="*/ 0 w 1998870"/>
              <a:gd name="connsiteY2" fmla="*/ 221537 h 2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870" h="221537">
                <a:moveTo>
                  <a:pt x="1998870" y="166320"/>
                </a:moveTo>
                <a:cubicBezTo>
                  <a:pt x="1541486" y="78892"/>
                  <a:pt x="1084102" y="-8535"/>
                  <a:pt x="750957" y="668"/>
                </a:cubicBezTo>
                <a:cubicBezTo>
                  <a:pt x="417812" y="9871"/>
                  <a:pt x="0" y="221537"/>
                  <a:pt x="0" y="22153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9-chiplet Galaxy 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750" b="-5750"/>
          <a:stretch>
            <a:fillRect/>
          </a:stretch>
        </p:blipFill>
        <p:spPr>
          <a:xfrm>
            <a:off x="0" y="1458679"/>
            <a:ext cx="3617344" cy="450461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-408" t="-18316" r="-1" b="-8585"/>
          <a:stretch/>
        </p:blipFill>
        <p:spPr>
          <a:xfrm>
            <a:off x="3537966" y="908808"/>
            <a:ext cx="5572014" cy="5029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98E05-8315-44F9-9936-8D6F3D77F7B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sz="2300" dirty="0" smtClean="0">
                <a:latin typeface="Calibri" pitchFamily="34" charset="0"/>
              </a:rPr>
              <a:t> Flexible fibers allow “virtual chip” to break free of 2D planar designs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38" y="1093306"/>
            <a:ext cx="99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83.6</a:t>
            </a:r>
            <a:r>
              <a:rPr lang="en-US" baseline="30000" dirty="0" smtClean="0">
                <a:latin typeface="Calibri"/>
                <a:cs typeface="Calibri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rot="14588945" flipV="1">
            <a:off x="1235011" y="1464210"/>
            <a:ext cx="1053620" cy="622828"/>
          </a:xfrm>
          <a:custGeom>
            <a:avLst/>
            <a:gdLst>
              <a:gd name="connsiteX0" fmla="*/ 1998870 w 1998870"/>
              <a:gd name="connsiteY0" fmla="*/ 166320 h 221537"/>
              <a:gd name="connsiteX1" fmla="*/ 750957 w 1998870"/>
              <a:gd name="connsiteY1" fmla="*/ 668 h 221537"/>
              <a:gd name="connsiteX2" fmla="*/ 0 w 1998870"/>
              <a:gd name="connsiteY2" fmla="*/ 221537 h 2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870" h="221537">
                <a:moveTo>
                  <a:pt x="1998870" y="166320"/>
                </a:moveTo>
                <a:cubicBezTo>
                  <a:pt x="1541486" y="78892"/>
                  <a:pt x="1084102" y="-8535"/>
                  <a:pt x="750957" y="668"/>
                </a:cubicBezTo>
                <a:cubicBezTo>
                  <a:pt x="417812" y="9871"/>
                  <a:pt x="0" y="221537"/>
                  <a:pt x="0" y="221537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87" y="1313765"/>
            <a:ext cx="8867913" cy="479107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V</a:t>
            </a:r>
            <a:r>
              <a:rPr lang="en-US" dirty="0" smtClean="0"/>
              <a:t>irtual chips” with the performance of unlimited designs</a:t>
            </a:r>
          </a:p>
          <a:p>
            <a:r>
              <a:rPr lang="en-US" dirty="0" smtClean="0"/>
              <a:t>Breaks free of typical physical constraints</a:t>
            </a:r>
          </a:p>
          <a:p>
            <a:pPr lvl="1"/>
            <a:r>
              <a:rPr lang="en-US" dirty="0" smtClean="0"/>
              <a:t>Large aggregate area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yield (break-even point : 60% yield for photonics)</a:t>
            </a:r>
          </a:p>
          <a:p>
            <a:pPr lvl="1"/>
            <a:r>
              <a:rPr lang="en-US" dirty="0" smtClean="0"/>
              <a:t>Tb/s/mm bandwidth density</a:t>
            </a:r>
          </a:p>
          <a:p>
            <a:pPr lvl="1"/>
            <a:r>
              <a:rPr lang="en-US" dirty="0" smtClean="0"/>
              <a:t>Pushes back power wall</a:t>
            </a:r>
          </a:p>
          <a:p>
            <a:r>
              <a:rPr lang="en-US" dirty="0" smtClean="0"/>
              <a:t>Processor disintegration</a:t>
            </a:r>
          </a:p>
          <a:p>
            <a:pPr lvl="1"/>
            <a:r>
              <a:rPr lang="en-US" dirty="0"/>
              <a:t>2.4x – </a:t>
            </a:r>
            <a:r>
              <a:rPr lang="en-US" dirty="0" smtClean="0"/>
              <a:t>3.2x avg. speedup (</a:t>
            </a:r>
            <a:r>
              <a:rPr lang="en-US" dirty="0"/>
              <a:t>3.4 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2.4x</a:t>
            </a:r>
            <a:r>
              <a:rPr lang="en-US" dirty="0"/>
              <a:t> –</a:t>
            </a:r>
            <a:r>
              <a:rPr lang="en-US" dirty="0" smtClean="0"/>
              <a:t> 2.8x avg. smaller EDP (7.1x </a:t>
            </a:r>
            <a:r>
              <a:rPr lang="en-US" dirty="0"/>
              <a:t>max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Macrochip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2.5x speedup over Oracle </a:t>
            </a:r>
            <a:r>
              <a:rPr lang="en-US" dirty="0" err="1"/>
              <a:t>Macrochip</a:t>
            </a:r>
            <a:r>
              <a:rPr lang="en-US" dirty="0"/>
              <a:t> (6.8x 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6x more power efficient links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Laser Wall-Plug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20" y="1269164"/>
            <a:ext cx="8686800" cy="4791075"/>
          </a:xfrm>
        </p:spPr>
        <p:txBody>
          <a:bodyPr/>
          <a:lstStyle/>
          <a:p>
            <a:r>
              <a:rPr lang="en-US" sz="2800" dirty="0" smtClean="0"/>
              <a:t>Laser power consumption is generally high</a:t>
            </a:r>
          </a:p>
          <a:p>
            <a:pPr lvl="1"/>
            <a:r>
              <a:rPr lang="en-US" dirty="0"/>
              <a:t>High optical loss </a:t>
            </a:r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Galaxy restricts sharers of an optical path to at most 8</a:t>
            </a:r>
          </a:p>
          <a:p>
            <a:pPr lvl="2"/>
            <a:r>
              <a:rPr lang="en-US" dirty="0" smtClean="0"/>
              <a:t>High-radix crossbars are impractical</a:t>
            </a:r>
          </a:p>
          <a:p>
            <a:pPr lvl="3"/>
            <a:r>
              <a:rPr lang="en-US" sz="2400" dirty="0" smtClean="0"/>
              <a:t>Radix-16 MWSR: 20.1W</a:t>
            </a:r>
          </a:p>
          <a:p>
            <a:pPr lvl="3"/>
            <a:r>
              <a:rPr lang="en-US" sz="2400" dirty="0" smtClean="0"/>
              <a:t>Radix-64 MWSR: 78.1W</a:t>
            </a:r>
          </a:p>
          <a:p>
            <a:pPr lvl="2"/>
            <a:r>
              <a:rPr lang="en-US" dirty="0" smtClean="0"/>
              <a:t>Coupling the off-chip laser on chip: 2.4x power loss (3.8 dB)</a:t>
            </a:r>
            <a:endParaRPr lang="en-US" dirty="0"/>
          </a:p>
          <a:p>
            <a:pPr lvl="1"/>
            <a:r>
              <a:rPr lang="en-US" dirty="0" smtClean="0"/>
              <a:t>WDM-compatible lasers: 5-10% efficiency</a:t>
            </a:r>
          </a:p>
          <a:p>
            <a:pPr lvl="1"/>
            <a:endParaRPr lang="en-US" dirty="0"/>
          </a:p>
          <a:p>
            <a:r>
              <a:rPr lang="en-US" dirty="0" smtClean="0"/>
              <a:t>What if we can power-gate the laser?</a:t>
            </a:r>
          </a:p>
          <a:p>
            <a:pPr lvl="1"/>
            <a:r>
              <a:rPr lang="en-US" dirty="0" smtClean="0"/>
              <a:t>Off-chip lasers: long latencies (10-16ns)</a:t>
            </a:r>
          </a:p>
          <a:p>
            <a:pPr lvl="1"/>
            <a:r>
              <a:rPr lang="en-US" dirty="0" smtClean="0"/>
              <a:t>On-chip </a:t>
            </a:r>
            <a:r>
              <a:rPr lang="en-US" dirty="0" err="1" smtClean="0"/>
              <a:t>Ge</a:t>
            </a:r>
            <a:r>
              <a:rPr lang="en-US" dirty="0" smtClean="0"/>
              <a:t>-doped lasers: 1ns on/off delay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9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EcoLaser</a:t>
            </a:r>
            <a:r>
              <a:rPr lang="en-US" dirty="0"/>
              <a:t> </a:t>
            </a:r>
            <a:r>
              <a:rPr lang="en-US" dirty="0" smtClean="0"/>
              <a:t>MWSR </a:t>
            </a:r>
            <a:r>
              <a:rPr lang="en-US" dirty="0"/>
              <a:t>Crossbar and Router Architecture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2121" b="-1212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8813"/>
            <a:ext cx="9144000" cy="611068"/>
          </a:xfrm>
        </p:spPr>
        <p:txBody>
          <a:bodyPr/>
          <a:lstStyle/>
          <a:p>
            <a:r>
              <a:rPr lang="en-US" sz="3100" dirty="0" smtClean="0"/>
              <a:t>Galaxy: Optically-Connected Disintegrated Processors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18" y="1762283"/>
            <a:ext cx="8367698" cy="4615696"/>
          </a:xfrm>
        </p:spPr>
        <p:txBody>
          <a:bodyPr/>
          <a:lstStyle/>
          <a:p>
            <a:r>
              <a:rPr lang="en-US" dirty="0" smtClean="0"/>
              <a:t>Physical constraints limit single-chip designs</a:t>
            </a:r>
          </a:p>
          <a:p>
            <a:pPr lvl="1"/>
            <a:r>
              <a:rPr lang="en-US" dirty="0" smtClean="0"/>
              <a:t>Area, Yield, Power, Bandwidth</a:t>
            </a:r>
          </a:p>
          <a:p>
            <a:r>
              <a:rPr lang="en-US" dirty="0" smtClean="0"/>
              <a:t>Multi-chip designs break free of these limitations</a:t>
            </a:r>
          </a:p>
          <a:p>
            <a:pPr lvl="1"/>
            <a:r>
              <a:rPr lang="en-US" dirty="0" smtClean="0"/>
              <a:t>Processor disintegration</a:t>
            </a:r>
          </a:p>
          <a:p>
            <a:pPr lvl="1"/>
            <a:r>
              <a:rPr lang="en-US" dirty="0" smtClean="0"/>
              <a:t>Macro-chip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onut 6"/>
          <p:cNvSpPr/>
          <p:nvPr/>
        </p:nvSpPr>
        <p:spPr bwMode="auto">
          <a:xfrm>
            <a:off x="4606959" y="4393618"/>
            <a:ext cx="1683867" cy="1819555"/>
          </a:xfrm>
          <a:prstGeom prst="donut">
            <a:avLst>
              <a:gd name="adj" fmla="val 12903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3366FF"/>
              </a:gs>
              <a:gs pos="35000">
                <a:srgbClr val="FFFF00"/>
              </a:gs>
              <a:gs pos="73000">
                <a:srgbClr val="008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298994" y="5058978"/>
            <a:ext cx="719717" cy="543149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523156" y="1190704"/>
            <a:ext cx="24242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>
              <a:buFontTx/>
              <a:buNone/>
            </a:pPr>
            <a:r>
              <a:rPr lang="en-US" sz="1800" dirty="0" smtClean="0">
                <a:solidFill>
                  <a:srgbClr val="3333CC"/>
                </a:solidFill>
                <a:latin typeface="Calibri" pitchFamily="34" charset="0"/>
              </a:rPr>
              <a:t>[WINDS 2010, ICS 2014]</a:t>
            </a:r>
            <a:endParaRPr lang="en-US" sz="1800" dirty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991004" y="5304210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1916447" y="5302001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993213" y="4411895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1918656" y="4409686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995984" y="5320530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1921427" y="5318321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998193" y="4428215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/>
          <a:srcRect l="5489" t="43969" r="83784" b="38595"/>
          <a:stretch/>
        </p:blipFill>
        <p:spPr bwMode="auto">
          <a:xfrm>
            <a:off x="1923636" y="4426006"/>
            <a:ext cx="933642" cy="9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308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48E-6 -3.50764E-6 L 0.35105 -0.05136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055E-6 -5.87691E-6 L 0.41567 -0.05299 " pathEditMode="relative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213E-6 3.74364E-6 L 0.35609 0.04303 " pathEditMode="relative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216E-6 9.9491E-7 L 0.41566 0.04303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Energy/Flit for Radix-16 MWSR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-2949" b="-2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142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+ </a:t>
            </a:r>
            <a:r>
              <a:rPr lang="en-US" dirty="0" err="1" smtClean="0"/>
              <a:t>AdaptiveWidth</a:t>
            </a:r>
            <a:r>
              <a:rPr lang="en-US" dirty="0" smtClean="0"/>
              <a:t> for Radix</a:t>
            </a:r>
            <a:r>
              <a:rPr lang="en-US" dirty="0"/>
              <a:t>-16 SWMR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552" b="-3552"/>
          <a:stretch>
            <a:fillRect/>
          </a:stretch>
        </p:blipFill>
        <p:spPr>
          <a:xfrm>
            <a:off x="457200" y="1316204"/>
            <a:ext cx="8229600" cy="47910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EcoLaser</a:t>
            </a:r>
            <a:r>
              <a:rPr lang="en-US" sz="2300" dirty="0" smtClean="0">
                <a:latin typeface="Calibri" pitchFamily="34" charset="0"/>
              </a:rPr>
              <a:t> power </a:t>
            </a:r>
            <a:r>
              <a:rPr lang="en-US" sz="2300" dirty="0">
                <a:latin typeface="Calibri" pitchFamily="34" charset="0"/>
              </a:rPr>
              <a:t>s</a:t>
            </a:r>
            <a:r>
              <a:rPr lang="en-US" sz="2300" dirty="0" smtClean="0">
                <a:latin typeface="Calibri" pitchFamily="34" charset="0"/>
              </a:rPr>
              <a:t>avings </a:t>
            </a:r>
            <a:r>
              <a:rPr lang="en-US" sz="2300" dirty="0" smtClean="0">
                <a:latin typeface="Calibri" pitchFamily="34" charset="0"/>
                <a:sym typeface="Wingdings"/>
              </a:rPr>
              <a:t> higher power budget for cores  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2x 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s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peedup</a:t>
            </a:r>
            <a:endParaRPr lang="en-US" sz="23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14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56462" y="3904298"/>
            <a:ext cx="3701946" cy="1348473"/>
            <a:chOff x="465570" y="2111038"/>
            <a:chExt cx="8018981" cy="292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570" y="2111038"/>
              <a:ext cx="3962400" cy="2921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2951" y="2211863"/>
              <a:ext cx="2641600" cy="26416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 bwMode="auto">
            <a:xfrm>
              <a:off x="4457801" y="3278364"/>
              <a:ext cx="1179244" cy="453528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lin ang="10800000" scaled="0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7" y="2069748"/>
            <a:ext cx="8229600" cy="4751015"/>
          </a:xfrm>
        </p:spPr>
        <p:txBody>
          <a:bodyPr/>
          <a:lstStyle/>
          <a:p>
            <a:r>
              <a:rPr lang="en-US" dirty="0" smtClean="0"/>
              <a:t>Galaxy: </a:t>
            </a:r>
            <a:r>
              <a:rPr lang="en-US" dirty="0" err="1" smtClean="0"/>
              <a:t>nanophotonics</a:t>
            </a:r>
            <a:r>
              <a:rPr lang="en-US" dirty="0" smtClean="0"/>
              <a:t> to overcome</a:t>
            </a:r>
            <a:br>
              <a:rPr lang="en-US" dirty="0" smtClean="0"/>
            </a:br>
            <a:r>
              <a:rPr lang="en-US" dirty="0" smtClean="0"/>
              <a:t>physical single-chip limitations</a:t>
            </a:r>
            <a:r>
              <a:rPr lang="en-US" sz="1600" kern="1200" dirty="0">
                <a:solidFill>
                  <a:srgbClr val="4F81BD"/>
                </a:solidFill>
              </a:rPr>
              <a:t> </a:t>
            </a:r>
            <a:r>
              <a:rPr lang="en-US" sz="1600" kern="1200" dirty="0" smtClean="0">
                <a:solidFill>
                  <a:srgbClr val="4F81BD"/>
                </a:solidFill>
              </a:rPr>
              <a:t> [WINDS’10, ICS’14]</a:t>
            </a:r>
            <a:endParaRPr lang="en-US" sz="1600" dirty="0" smtClean="0"/>
          </a:p>
          <a:p>
            <a:pPr lvl="1"/>
            <a:r>
              <a:rPr lang="en-US" sz="2000" dirty="0" smtClean="0"/>
              <a:t>Processor disintegration, </a:t>
            </a:r>
            <a:r>
              <a:rPr lang="en-US" sz="2000" dirty="0" err="1" smtClean="0"/>
              <a:t>macrochip</a:t>
            </a:r>
            <a:r>
              <a:rPr lang="en-US" sz="2000" dirty="0" smtClean="0"/>
              <a:t> integration</a:t>
            </a:r>
          </a:p>
          <a:p>
            <a:pPr lvl="1"/>
            <a:r>
              <a:rPr lang="en-US" sz="2000" dirty="0" smtClean="0"/>
              <a:t>Arch/</a:t>
            </a:r>
            <a:r>
              <a:rPr lang="en-US" sz="2000" dirty="0" err="1" smtClean="0"/>
              <a:t>nanophotonics</a:t>
            </a:r>
            <a:r>
              <a:rPr lang="en-US" sz="2000" dirty="0" smtClean="0"/>
              <a:t> intersection</a:t>
            </a:r>
          </a:p>
          <a:p>
            <a:pPr marL="342900" lvl="2" indent="-342900">
              <a:buFontTx/>
              <a:buChar char="•"/>
            </a:pPr>
            <a:r>
              <a:rPr lang="en-US" dirty="0" err="1" smtClean="0"/>
              <a:t>SeaFire</a:t>
            </a:r>
            <a:r>
              <a:rPr lang="en-US" dirty="0" smtClean="0"/>
              <a:t>: Design for Dark Silicon </a:t>
            </a:r>
            <a:r>
              <a:rPr lang="en-US" sz="1600" kern="1200" dirty="0" smtClean="0">
                <a:solidFill>
                  <a:srgbClr val="4F81BD"/>
                </a:solidFill>
              </a:rPr>
              <a:t>[IEEE Micro</a:t>
            </a:r>
            <a:r>
              <a:rPr lang="en-US" sz="1600" kern="1200" dirty="0">
                <a:solidFill>
                  <a:srgbClr val="4F81BD"/>
                </a:solidFill>
              </a:rPr>
              <a:t>’11, USENIX-Login’11</a:t>
            </a:r>
            <a:r>
              <a:rPr lang="en-US" sz="1600" kern="1200" dirty="0" smtClean="0">
                <a:solidFill>
                  <a:srgbClr val="4F81BD"/>
                </a:solidFill>
              </a:rPr>
              <a:t>]</a:t>
            </a:r>
            <a:endParaRPr lang="en-US" dirty="0" smtClean="0">
              <a:solidFill>
                <a:srgbClr val="4F81BD"/>
              </a:solidFill>
            </a:endParaRPr>
          </a:p>
          <a:p>
            <a:pPr lvl="1"/>
            <a:r>
              <a:rPr lang="en-US" sz="2000" dirty="0" smtClean="0"/>
              <a:t>We cannot power up an entire chip</a:t>
            </a:r>
          </a:p>
          <a:p>
            <a:pPr lvl="1"/>
            <a:r>
              <a:rPr lang="en-US" sz="2000" dirty="0" smtClean="0"/>
              <a:t>Heterogeneous/specialized designs</a:t>
            </a:r>
          </a:p>
          <a:p>
            <a:r>
              <a:rPr lang="en-US" dirty="0" smtClean="0"/>
              <a:t>Elastic Fidelity </a:t>
            </a:r>
            <a:r>
              <a:rPr lang="en-US" sz="1600" kern="1200" dirty="0" smtClean="0">
                <a:solidFill>
                  <a:srgbClr val="4F81BD"/>
                </a:solidFill>
              </a:rPr>
              <a:t>[</a:t>
            </a:r>
            <a:r>
              <a:rPr lang="en-US" sz="1600" kern="1200" dirty="0" err="1">
                <a:solidFill>
                  <a:srgbClr val="4F81BD"/>
                </a:solidFill>
              </a:rPr>
              <a:t>CoRR</a:t>
            </a:r>
            <a:r>
              <a:rPr lang="en-US" sz="1600" kern="1200" dirty="0">
                <a:solidFill>
                  <a:srgbClr val="4F81BD"/>
                </a:solidFill>
              </a:rPr>
              <a:t> abs/1111.4279]</a:t>
            </a:r>
            <a:endParaRPr lang="en-US" sz="1600" dirty="0" smtClean="0">
              <a:solidFill>
                <a:srgbClr val="4F81BD"/>
              </a:solidFill>
            </a:endParaRPr>
          </a:p>
          <a:p>
            <a:pPr lvl="1"/>
            <a:r>
              <a:rPr lang="en-US" sz="2000" dirty="0" smtClean="0"/>
              <a:t>Some errors are ok</a:t>
            </a:r>
          </a:p>
          <a:p>
            <a:pPr lvl="1"/>
            <a:r>
              <a:rPr lang="en-US" sz="2000" dirty="0" smtClean="0"/>
              <a:t>Allow a few errors to make computers power efficient</a:t>
            </a:r>
          </a:p>
          <a:p>
            <a:r>
              <a:rPr lang="en-US" dirty="0" smtClean="0"/>
              <a:t>Elastic Caches </a:t>
            </a:r>
            <a:r>
              <a:rPr lang="en-US" sz="1600" kern="1200" dirty="0">
                <a:solidFill>
                  <a:srgbClr val="4F81BD"/>
                </a:solidFill>
              </a:rPr>
              <a:t>[ISCA’09, IEEEMicro’10, DATE’</a:t>
            </a:r>
            <a:r>
              <a:rPr lang="en-US" sz="1600" kern="1200" dirty="0" smtClean="0">
                <a:solidFill>
                  <a:srgbClr val="4F81BD"/>
                </a:solidFill>
              </a:rPr>
              <a:t>12, IEEE Computer’13]</a:t>
            </a:r>
            <a:endParaRPr lang="en-US" sz="1600" dirty="0">
              <a:solidFill>
                <a:srgbClr val="4F81BD"/>
              </a:solidFill>
            </a:endParaRPr>
          </a:p>
          <a:p>
            <a:pPr lvl="1"/>
            <a:r>
              <a:rPr lang="en-US" sz="2000" dirty="0" smtClean="0"/>
              <a:t>Dynamically adapt on-chip storage to workload requirements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58813"/>
            <a:ext cx="9144000" cy="84645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Thank You!</a:t>
            </a:r>
            <a:endParaRPr lang="en-US" sz="3200" dirty="0"/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5"/>
          <a:srcRect l="59148" t="4215" r="11830" b="71865"/>
          <a:stretch/>
        </p:blipFill>
        <p:spPr bwMode="auto">
          <a:xfrm rot="5400000">
            <a:off x="7380605" y="5173473"/>
            <a:ext cx="2073260" cy="128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b="13023"/>
          <a:stretch>
            <a:fillRect/>
          </a:stretch>
        </p:blipFill>
        <p:spPr bwMode="auto">
          <a:xfrm>
            <a:off x="5924891" y="2132468"/>
            <a:ext cx="3219109" cy="14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-4380" y="1630709"/>
            <a:ext cx="9144000" cy="51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3200" dirty="0" smtClean="0"/>
              <a:t>PARAG@N: Energy-Efficient Computing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803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1069"/>
            <a:ext cx="9144000" cy="65563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Power Scaling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700" y="5994400"/>
            <a:ext cx="9131300" cy="5159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 Chip power does not scale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7" y="1267937"/>
            <a:ext cx="8777301" cy="4510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5369" y="5575057"/>
            <a:ext cx="114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dirty="0" smtClean="0">
                <a:latin typeface="Calibri"/>
                <a:cs typeface="Calibri"/>
              </a:rPr>
              <a:t>[</a:t>
            </a:r>
            <a:r>
              <a:rPr lang="en-US" sz="1600" dirty="0" err="1" smtClean="0">
                <a:latin typeface="Calibri"/>
                <a:cs typeface="Calibri"/>
              </a:rPr>
              <a:t>Azizi</a:t>
            </a:r>
            <a:r>
              <a:rPr lang="en-US" sz="1600" dirty="0" smtClean="0">
                <a:latin typeface="Calibri"/>
                <a:cs typeface="Calibri"/>
              </a:rPr>
              <a:t> 2010]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7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Scaling Has Slowed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700" y="5571923"/>
            <a:ext cx="9131300" cy="93841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l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In last decade: </a:t>
            </a:r>
            <a:r>
              <a:rPr lang="en-US" dirty="0" smtClean="0">
                <a:latin typeface="Calibri" pitchFamily="34" charset="0"/>
              </a:rPr>
              <a:t>13x </a:t>
            </a:r>
            <a:r>
              <a:rPr lang="en-US" dirty="0">
                <a:latin typeface="Calibri" pitchFamily="34" charset="0"/>
              </a:rPr>
              <a:t>transistors but 30% lower </a:t>
            </a:r>
            <a:r>
              <a:rPr lang="en-US" dirty="0" smtClean="0">
                <a:latin typeface="Calibri" pitchFamily="34" charset="0"/>
              </a:rPr>
              <a:t>voltage</a:t>
            </a:r>
          </a:p>
          <a:p>
            <a:pPr lvl="1" algn="l"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 Cannot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run all transistors fast enough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30804"/>
              </p:ext>
            </p:extLst>
          </p:nvPr>
        </p:nvGraphicFramePr>
        <p:xfrm>
          <a:off x="861392" y="1264357"/>
          <a:ext cx="7675218" cy="418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094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Bandwidth 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Hardavellas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processor_gold_pins_macro_by_ArminoTau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37" y="1277950"/>
            <a:ext cx="2849635" cy="2137226"/>
          </a:xfrm>
          <a:prstGeom prst="rect">
            <a:avLst/>
          </a:prstGeom>
        </p:spPr>
      </p:pic>
      <p:pic>
        <p:nvPicPr>
          <p:cNvPr id="9" name="Picture 8" descr="wi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89" y="3546311"/>
            <a:ext cx="2835451" cy="22683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57504" y="5575057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Calibri"/>
                <a:cs typeface="Calibri"/>
              </a:rPr>
              <a:t>[TU Berlin]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700" y="5994400"/>
            <a:ext cx="9131300" cy="5159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latin typeface="Calibri" pitchFamily="34" charset="0"/>
              </a:rPr>
              <a:t> Cannot feed cores with data fast enough to keep them busy 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78321"/>
              </p:ext>
            </p:extLst>
          </p:nvPr>
        </p:nvGraphicFramePr>
        <p:xfrm>
          <a:off x="195891" y="1413565"/>
          <a:ext cx="6472640" cy="4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990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(</a:t>
            </a:r>
            <a:r>
              <a:rPr lang="en-US" dirty="0" err="1" smtClean="0"/>
              <a:t>SerDes</a:t>
            </a:r>
            <a:r>
              <a:rPr lang="en-US" dirty="0" smtClean="0"/>
              <a:t>) vs. SOI Waveguides vs. Fibers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278929"/>
              </p:ext>
            </p:extLst>
          </p:nvPr>
        </p:nvGraphicFramePr>
        <p:xfrm>
          <a:off x="1" y="1214279"/>
          <a:ext cx="4734655" cy="300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946318"/>
              </p:ext>
            </p:extLst>
          </p:nvPr>
        </p:nvGraphicFramePr>
        <p:xfrm>
          <a:off x="4609234" y="1214278"/>
          <a:ext cx="4534766" cy="300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444338"/>
              </p:ext>
            </p:extLst>
          </p:nvPr>
        </p:nvGraphicFramePr>
        <p:xfrm>
          <a:off x="0" y="3731818"/>
          <a:ext cx="9143999" cy="300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890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" y="1411019"/>
            <a:ext cx="4686300" cy="252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SWMR vs. MWSR Crossbar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8" y="1460698"/>
            <a:ext cx="45940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1" dirty="0" smtClean="0"/>
              <a:t> Single-Writer Multiple-Reader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Broadcast bus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All receivers always read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On-rings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optical loss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High laser power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88" y="4019317"/>
            <a:ext cx="4559300" cy="248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233" y="4438982"/>
            <a:ext cx="45940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1" dirty="0" smtClean="0"/>
              <a:t> Multiple-Writer Single-Reader</a:t>
            </a:r>
          </a:p>
          <a:p>
            <a:pPr algn="l"/>
            <a:r>
              <a:rPr lang="en-US" sz="2000" dirty="0" smtClean="0"/>
              <a:t> Only one receiver reads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Only one ring is on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low loss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Low laser power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Needs arbitration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323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dirty="0"/>
              <a:t>vs. </a:t>
            </a:r>
            <a:r>
              <a:rPr lang="en-US" dirty="0" smtClean="0"/>
              <a:t>Photonic Links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53" r="-195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1238" y="6039924"/>
            <a:ext cx="23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[Nitta </a:t>
            </a:r>
            <a:r>
              <a:rPr lang="en-US" sz="1800" i="1" dirty="0" smtClean="0"/>
              <a:t>et al</a:t>
            </a:r>
            <a:r>
              <a:rPr lang="en-US" sz="1800" dirty="0" smtClean="0"/>
              <a:t>., 2013]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62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Token-Based Arbitration</a:t>
            </a:r>
            <a:endParaRPr lang="en-US" dirty="0"/>
          </a:p>
        </p:txBody>
      </p:sp>
      <p:pic>
        <p:nvPicPr>
          <p:cNvPr id="6" name="Content Placeholder 5" descr="VCChannel-Figure2.em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9" b="-4439"/>
          <a:stretch>
            <a:fillRect/>
          </a:stretch>
        </p:blipFill>
        <p:spPr>
          <a:xfrm>
            <a:off x="457200" y="1103948"/>
            <a:ext cx="8229600" cy="47910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8 cycles on average for token arbitration (5 </a:t>
            </a:r>
            <a:r>
              <a:rPr lang="en-US" sz="2300" dirty="0" err="1" smtClean="0">
                <a:latin typeface="Calibri" pitchFamily="34" charset="0"/>
              </a:rPr>
              <a:t>chiplets</a:t>
            </a:r>
            <a:r>
              <a:rPr lang="en-US" sz="2300" dirty="0" smtClean="0">
                <a:latin typeface="Calibri" pitchFamily="34" charset="0"/>
              </a:rPr>
              <a:t>)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7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Latency (uniform random traffic)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444702"/>
              </p:ext>
            </p:extLst>
          </p:nvPr>
        </p:nvGraphicFramePr>
        <p:xfrm>
          <a:off x="0" y="1457325"/>
          <a:ext cx="914400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9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Load-Latency Curves</a:t>
            </a:r>
            <a:endParaRPr lang="en-US" dirty="0"/>
          </a:p>
        </p:txBody>
      </p:sp>
      <p:pic>
        <p:nvPicPr>
          <p:cNvPr id="6" name="Content Placeholder 5" descr="opticaltokenthru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4" r="-37744"/>
          <a:stretch>
            <a:fillRect/>
          </a:stretch>
        </p:blipFill>
        <p:spPr>
          <a:xfrm>
            <a:off x="44173" y="1302722"/>
            <a:ext cx="9194778" cy="47910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235740" y="4196530"/>
            <a:ext cx="1347304" cy="4527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2300" dirty="0" smtClean="0">
                <a:latin typeface="Calibri" pitchFamily="34" charset="0"/>
              </a:rPr>
              <a:t> 16 tokens provide optimal buffer depth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5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Tapered vs. Optical Proximity Couplers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300" dirty="0" smtClean="0">
                <a:latin typeface="Calibri" pitchFamily="34" charset="0"/>
              </a:rPr>
              <a:t> 6x less laser power than Oracle </a:t>
            </a:r>
            <a:r>
              <a:rPr lang="en-US" sz="2300" dirty="0" err="1" smtClean="0">
                <a:latin typeface="Calibri" pitchFamily="34" charset="0"/>
              </a:rPr>
              <a:t>Macrochip</a:t>
            </a:r>
            <a:r>
              <a:rPr lang="en-US" sz="2300" dirty="0" smtClean="0">
                <a:latin typeface="Calibri" pitchFamily="34" charset="0"/>
              </a:rPr>
              <a:t> with demonstrated couplers</a:t>
            </a:r>
            <a:endParaRPr lang="en-US" sz="2300" dirty="0"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33960"/>
              </p:ext>
            </p:extLst>
          </p:nvPr>
        </p:nvGraphicFramePr>
        <p:xfrm>
          <a:off x="217155" y="1479825"/>
          <a:ext cx="8705975" cy="43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22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per Instruction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6381" b="-16381"/>
          <a:stretch>
            <a:fillRect/>
          </a:stretch>
        </p:blipFill>
        <p:spPr>
          <a:xfrm>
            <a:off x="-10365" y="783995"/>
            <a:ext cx="9170707" cy="53389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Galaxy: 12-20% lower energy/instruction on average (up to 2.3x less)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2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5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SWMR Crossbar and Router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2534" b="-125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1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</a:t>
            </a:r>
            <a:r>
              <a:rPr lang="en-US" dirty="0"/>
              <a:t>3-bit Token and Laser Controller FSM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0080" r="-2008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1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Writer Node FSM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903" r="-990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2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</a:t>
            </a:r>
            <a:r>
              <a:rPr lang="en-US" dirty="0" err="1" smtClean="0"/>
              <a:t>Nanophotonic</a:t>
            </a:r>
            <a:r>
              <a:rPr lang="en-US" dirty="0" smtClean="0"/>
              <a:t> Parameters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096" r="-1909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r>
              <a:rPr lang="en-US" b="1" dirty="0" smtClean="0"/>
              <a:t>➔ Background</a:t>
            </a:r>
          </a:p>
          <a:p>
            <a:r>
              <a:rPr lang="en-US" dirty="0" smtClean="0"/>
              <a:t>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lvl="1"/>
            <a:r>
              <a:rPr lang="en-US" dirty="0" smtClean="0"/>
              <a:t>Single-Chip Comparisons (</a:t>
            </a:r>
            <a:r>
              <a:rPr lang="en-US" dirty="0"/>
              <a:t>Processor D</a:t>
            </a:r>
            <a:r>
              <a:rPr lang="en-US" dirty="0" smtClean="0"/>
              <a:t>isintegration)</a:t>
            </a:r>
          </a:p>
          <a:p>
            <a:pPr lvl="1"/>
            <a:r>
              <a:rPr lang="en-US" dirty="0" smtClean="0"/>
              <a:t>Multi-Chip Comparisons (</a:t>
            </a:r>
            <a:r>
              <a:rPr lang="en-US" dirty="0" err="1" smtClean="0"/>
              <a:t>Macrochip</a:t>
            </a:r>
            <a:r>
              <a:rPr lang="en-US" dirty="0" smtClean="0"/>
              <a:t> Integration)</a:t>
            </a:r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EcoLaser</a:t>
            </a:r>
            <a:r>
              <a:rPr lang="en-US" dirty="0"/>
              <a:t> Energy/Flit for Radix-16 </a:t>
            </a:r>
            <a:r>
              <a:rPr lang="en-US" dirty="0" smtClean="0"/>
              <a:t>SWMR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4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EcoLaser</a:t>
            </a:r>
            <a:r>
              <a:rPr lang="en-US" dirty="0"/>
              <a:t> </a:t>
            </a:r>
            <a:r>
              <a:rPr lang="en-US" dirty="0" smtClean="0"/>
              <a:t>Latency Impact on </a:t>
            </a:r>
            <a:r>
              <a:rPr lang="en-US" dirty="0"/>
              <a:t>Radix-16 MWSR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407" b="-240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9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EcoLaser</a:t>
            </a:r>
            <a:r>
              <a:rPr lang="en-US" dirty="0"/>
              <a:t> Latency Impact on Radix-16 </a:t>
            </a:r>
            <a:r>
              <a:rPr lang="en-US" dirty="0" smtClean="0"/>
              <a:t>SWMR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450" b="-24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1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Speedup for Radix-64 SWMR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9918" b="-19918"/>
          <a:stretch>
            <a:fillRect/>
          </a:stretch>
        </p:blipFill>
        <p:spPr>
          <a:xfrm>
            <a:off x="12719" y="1003516"/>
            <a:ext cx="9076516" cy="52841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EcoLaser</a:t>
            </a:r>
            <a:r>
              <a:rPr lang="en-US" sz="2300" dirty="0" smtClean="0">
                <a:latin typeface="Calibri" pitchFamily="34" charset="0"/>
              </a:rPr>
              <a:t> Power Savings </a:t>
            </a:r>
            <a:r>
              <a:rPr lang="en-US" sz="2300" dirty="0" smtClean="0">
                <a:latin typeface="Calibri" pitchFamily="34" charset="0"/>
                <a:sym typeface="Wingdings"/>
              </a:rPr>
              <a:t> ~2x Speedup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121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EcoLaser</a:t>
            </a:r>
            <a:r>
              <a:rPr lang="en-US" dirty="0" smtClean="0"/>
              <a:t> Speedup for Radix-64 MWSR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1050" b="-21050"/>
          <a:stretch>
            <a:fillRect/>
          </a:stretch>
        </p:blipFill>
        <p:spPr>
          <a:xfrm>
            <a:off x="39651" y="1019197"/>
            <a:ext cx="9022649" cy="52527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" y="6036765"/>
            <a:ext cx="9131300" cy="4970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EcoLaser</a:t>
            </a:r>
            <a:r>
              <a:rPr lang="en-US" sz="2300" dirty="0" smtClean="0">
                <a:latin typeface="Calibri" pitchFamily="34" charset="0"/>
              </a:rPr>
              <a:t> Power Savings </a:t>
            </a:r>
            <a:r>
              <a:rPr lang="en-US" sz="2300" dirty="0" smtClean="0">
                <a:latin typeface="Calibri" pitchFamily="34" charset="0"/>
                <a:sym typeface="Wingdings"/>
              </a:rPr>
              <a:t> ~2x Speedup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6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Nanophotonic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371600"/>
            <a:ext cx="62103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3048000"/>
            <a:ext cx="99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>
                <a:latin typeface="Calibri" pitchFamily="34" charset="0"/>
              </a:rPr>
              <a:t>off-chip</a:t>
            </a:r>
          </a:p>
          <a:p>
            <a:pPr>
              <a:buNone/>
            </a:pPr>
            <a:r>
              <a:rPr lang="en-US" sz="2000">
                <a:latin typeface="Calibri" pitchFamily="34" charset="0"/>
              </a:rPr>
              <a:t>laser source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2255838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>
                <a:latin typeface="Calibri" pitchFamily="34" charset="0"/>
              </a:rPr>
              <a:t>coupler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44958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>
                <a:latin typeface="Calibri" pitchFamily="34" charset="0"/>
              </a:rPr>
              <a:t>resonant modulators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96632" y="1371600"/>
            <a:ext cx="1384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resonant 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detectors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99047" y="1447800"/>
            <a:ext cx="1219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>
                <a:latin typeface="Calibri" pitchFamily="34" charset="0"/>
              </a:rPr>
              <a:t>Ge-doped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7239000" y="1752600"/>
            <a:ext cx="381000" cy="381000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1943100" y="2705100"/>
            <a:ext cx="609600" cy="381000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96200" y="24384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>
                <a:latin typeface="Calibri" pitchFamily="34" charset="0"/>
              </a:rPr>
              <a:t>waveguide</a:t>
            </a:r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7429500" y="2887663"/>
            <a:ext cx="609600" cy="381000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Selective: couple optical energy of a specific wavelength</a:t>
            </a:r>
          </a:p>
        </p:txBody>
      </p:sp>
    </p:spTree>
    <p:extLst>
      <p:ext uri="{BB962C8B-B14F-4D97-AF65-F5344CB8AC3E}">
        <p14:creationId xmlns:p14="http://schemas.microsoft.com/office/powerpoint/2010/main" val="355801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371600"/>
            <a:ext cx="62103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7266" y="462595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11010101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929539" y="143174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11010101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638" y="3421063"/>
            <a:ext cx="10398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775" y="2049705"/>
            <a:ext cx="1039813" cy="14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owchart: Extract 28"/>
          <p:cNvSpPr/>
          <p:nvPr/>
        </p:nvSpPr>
        <p:spPr bwMode="auto">
          <a:xfrm>
            <a:off x="6884988" y="1604963"/>
            <a:ext cx="152400" cy="15240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sp>
        <p:nvSpPr>
          <p:cNvPr id="14" name="Flowchart: Extract 29"/>
          <p:cNvSpPr/>
          <p:nvPr/>
        </p:nvSpPr>
        <p:spPr>
          <a:xfrm>
            <a:off x="4144963" y="4983163"/>
            <a:ext cx="152400" cy="15240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29000" y="3454400"/>
            <a:ext cx="3375108" cy="0"/>
          </a:xfrm>
          <a:prstGeom prst="line">
            <a:avLst/>
          </a:prstGeom>
          <a:ln w="2730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2863" y="3062288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225675" y="3340100"/>
            <a:ext cx="3026344" cy="0"/>
          </a:xfrm>
          <a:prstGeom prst="line">
            <a:avLst/>
          </a:prstGeom>
          <a:ln w="2730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275" y="2118267"/>
            <a:ext cx="969963" cy="12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lowchart: Extract 61"/>
          <p:cNvSpPr/>
          <p:nvPr/>
        </p:nvSpPr>
        <p:spPr bwMode="auto">
          <a:xfrm>
            <a:off x="5524500" y="1681163"/>
            <a:ext cx="152400" cy="152400"/>
          </a:xfrm>
          <a:prstGeom prst="flowChartExtra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3309938"/>
            <a:ext cx="969963" cy="137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lowchart: Extract 62"/>
          <p:cNvSpPr/>
          <p:nvPr/>
        </p:nvSpPr>
        <p:spPr bwMode="auto">
          <a:xfrm>
            <a:off x="2776538" y="4991100"/>
            <a:ext cx="152400" cy="152400"/>
          </a:xfrm>
          <a:prstGeom prst="flowChartExtra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79897" y="462595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10001011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99722" y="150949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10001011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29469" y="4319347"/>
            <a:ext cx="381574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smtClean="0">
                <a:latin typeface="Calibri"/>
                <a:cs typeface="Calibri"/>
              </a:rPr>
              <a:t>16 - 64 </a:t>
            </a:r>
            <a:r>
              <a:rPr lang="en-US" sz="2000" dirty="0">
                <a:latin typeface="Calibri"/>
                <a:cs typeface="Calibri"/>
              </a:rPr>
              <a:t>wavelengths DWDM</a:t>
            </a:r>
          </a:p>
          <a:p>
            <a:pPr lvl="1">
              <a:buNone/>
            </a:pPr>
            <a:r>
              <a:rPr lang="en-US" sz="2000" dirty="0">
                <a:latin typeface="Calibri"/>
                <a:cs typeface="Calibri"/>
              </a:rPr>
              <a:t>5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20</a:t>
            </a:r>
            <a:r>
              <a:rPr lang="el-GR" sz="2000" i="1" dirty="0" smtClean="0">
                <a:latin typeface="Calibri"/>
                <a:cs typeface="Calibri"/>
              </a:rPr>
              <a:t>μ</a:t>
            </a:r>
            <a:r>
              <a:rPr lang="en-US" sz="2000" i="1" dirty="0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waveguide pitch</a:t>
            </a:r>
          </a:p>
          <a:p>
            <a:pPr lvl="1">
              <a:buNone/>
            </a:pPr>
            <a:r>
              <a:rPr lang="en-US" sz="2000" dirty="0">
                <a:latin typeface="Calibri"/>
                <a:cs typeface="Calibri"/>
              </a:rPr>
              <a:t>10</a:t>
            </a:r>
            <a:r>
              <a:rPr lang="en-US" sz="2000" i="1" dirty="0">
                <a:latin typeface="Calibri"/>
                <a:cs typeface="Calibri"/>
              </a:rPr>
              <a:t>Gbps</a:t>
            </a:r>
            <a:r>
              <a:rPr lang="en-US" sz="2000" dirty="0">
                <a:latin typeface="Calibri"/>
                <a:cs typeface="Calibri"/>
              </a:rPr>
              <a:t> per link</a:t>
            </a:r>
          </a:p>
        </p:txBody>
      </p:sp>
    </p:spTree>
    <p:extLst>
      <p:ext uri="{BB962C8B-B14F-4D97-AF65-F5344CB8AC3E}">
        <p14:creationId xmlns:p14="http://schemas.microsoft.com/office/powerpoint/2010/main" val="129774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25" grpId="0" animBg="1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➔ Galaxy Architecture</a:t>
            </a:r>
          </a:p>
          <a:p>
            <a:r>
              <a:rPr lang="en-US" dirty="0" smtClean="0"/>
              <a:t>Experimental Methodology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Sensitivity Studies</a:t>
            </a:r>
          </a:p>
          <a:p>
            <a:pPr lvl="1"/>
            <a:r>
              <a:rPr lang="en-US" dirty="0" smtClean="0"/>
              <a:t>Single-Chip Comparisons (</a:t>
            </a:r>
            <a:r>
              <a:rPr lang="en-US" dirty="0"/>
              <a:t>Processor D</a:t>
            </a:r>
            <a:r>
              <a:rPr lang="en-US" dirty="0" smtClean="0"/>
              <a:t>isintegration)</a:t>
            </a:r>
          </a:p>
          <a:p>
            <a:pPr lvl="1"/>
            <a:r>
              <a:rPr lang="en-US" dirty="0" smtClean="0"/>
              <a:t>Multi-Chip Comparisons</a:t>
            </a:r>
            <a:r>
              <a:rPr lang="en-US" dirty="0"/>
              <a:t> (</a:t>
            </a:r>
            <a:r>
              <a:rPr lang="en-US" dirty="0" err="1"/>
              <a:t>Macrochip</a:t>
            </a:r>
            <a:r>
              <a:rPr lang="en-US" dirty="0"/>
              <a:t> Integration)</a:t>
            </a:r>
            <a:endParaRPr lang="en-US" dirty="0" smtClean="0"/>
          </a:p>
          <a:p>
            <a:pPr lvl="1"/>
            <a:r>
              <a:rPr lang="en-US" dirty="0" smtClean="0"/>
              <a:t>Thermal Modeling</a:t>
            </a:r>
          </a:p>
          <a:p>
            <a:r>
              <a:rPr lang="en-US" dirty="0" smtClean="0"/>
              <a:t>Conclude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Hardavellas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1CE1F-6BB4-4E05-B813-2B20BBA03C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lcm_new_template">
  <a:themeElements>
    <a:clrScheme name="calcm_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m_new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000000"/>
          </a:solidFill>
          <a:headEnd type="none"/>
          <a:tailEnd type="arrow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bg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alcm_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CALCM-DB</Template>
  <TotalTime>34391</TotalTime>
  <Words>1990</Words>
  <Application>Microsoft Macintosh PowerPoint</Application>
  <PresentationFormat>On-screen Show (4:3)</PresentationFormat>
  <Paragraphs>497</Paragraphs>
  <Slides>64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calcm_new_template</vt:lpstr>
      <vt:lpstr>Worksheet</vt:lpstr>
      <vt:lpstr>Galaxy:  A High-Performance Energy-Efficient Multi-Chip Architecture Using Photonic Interconnects</vt:lpstr>
      <vt:lpstr>Technology Scaling Runs Out of Steam</vt:lpstr>
      <vt:lpstr>Demand for High-Performance Computing Grows</vt:lpstr>
      <vt:lpstr>Galaxy: Optically-Connected Disintegrated Processors</vt:lpstr>
      <vt:lpstr>Electrical vs. Photonic Links</vt:lpstr>
      <vt:lpstr>Outline</vt:lpstr>
      <vt:lpstr>Nanophotonic Components</vt:lpstr>
      <vt:lpstr>Modulation and Detection</vt:lpstr>
      <vt:lpstr>Outline</vt:lpstr>
      <vt:lpstr>Optical Crossbar</vt:lpstr>
      <vt:lpstr>Routing Example</vt:lpstr>
      <vt:lpstr>Single Chiplet Connectivity</vt:lpstr>
      <vt:lpstr>Galaxy Architecture (5-chiplet example)</vt:lpstr>
      <vt:lpstr>Galaxy MWSR Optical Crossbar</vt:lpstr>
      <vt:lpstr>Why Fibers and not SOI Waveguides?</vt:lpstr>
      <vt:lpstr>Dense Off-Chip Coupling</vt:lpstr>
      <vt:lpstr>Outline</vt:lpstr>
      <vt:lpstr>Nanophotonic Parameters</vt:lpstr>
      <vt:lpstr>Architectural Parameters</vt:lpstr>
      <vt:lpstr>Modeling Infrastructure</vt:lpstr>
      <vt:lpstr>Outline</vt:lpstr>
      <vt:lpstr>Laser Power Sensitivity to Optical Parameters</vt:lpstr>
      <vt:lpstr>Sensitivity to Fiber Density</vt:lpstr>
      <vt:lpstr>Outline</vt:lpstr>
      <vt:lpstr>Performance Against “Unlimited” Designs</vt:lpstr>
      <vt:lpstr>Performance Against “Unlimited” Designs</vt:lpstr>
      <vt:lpstr>Performance Against “Realistic” Designs</vt:lpstr>
      <vt:lpstr>Energy-Delay Product</vt:lpstr>
      <vt:lpstr>Outline</vt:lpstr>
      <vt:lpstr>Comparison Against Multi-Chip Alternatives</vt:lpstr>
      <vt:lpstr>Comparison Against Multi-Chip Alternatives</vt:lpstr>
      <vt:lpstr>Outline</vt:lpstr>
      <vt:lpstr>80-core 5-chiplet Galaxy Thermal CFD Modeling</vt:lpstr>
      <vt:lpstr>9-chiplet Dense Array (Oracle Macrochip)</vt:lpstr>
      <vt:lpstr>9-chiplet Galaxy 2D</vt:lpstr>
      <vt:lpstr>9-chiplet Galaxy 3D</vt:lpstr>
      <vt:lpstr>Galaxy Summary</vt:lpstr>
      <vt:lpstr>High Laser Wall-Plug Power</vt:lpstr>
      <vt:lpstr>EcoLaser MWSR Crossbar and Router Architecture</vt:lpstr>
      <vt:lpstr>EcoLaser Energy/Flit for Radix-16 MWSR</vt:lpstr>
      <vt:lpstr>EcoLaser + AdaptiveWidth for Radix-16 SWMR</vt:lpstr>
      <vt:lpstr>Thank You!</vt:lpstr>
      <vt:lpstr>Thank You!</vt:lpstr>
      <vt:lpstr>BACKUP SLIDES</vt:lpstr>
      <vt:lpstr>Chip Power Scaling</vt:lpstr>
      <vt:lpstr>Voltage Scaling Has Slowed</vt:lpstr>
      <vt:lpstr>Pin Bandwidth Scaling</vt:lpstr>
      <vt:lpstr>Electrical (SerDes) vs. SOI Waveguides vs. Fibers</vt:lpstr>
      <vt:lpstr>SWMR vs. MWSR Crossbar</vt:lpstr>
      <vt:lpstr>Token-Based Arbitration</vt:lpstr>
      <vt:lpstr>Load Latency (uniform random traffic)</vt:lpstr>
      <vt:lpstr>Load-Latency Curves</vt:lpstr>
      <vt:lpstr>Tapered vs. Optical Proximity Couplers</vt:lpstr>
      <vt:lpstr>Energy per Instruction</vt:lpstr>
      <vt:lpstr>EcoLaser Backup</vt:lpstr>
      <vt:lpstr>EcoLaser SWMR Crossbar and Router Architecture</vt:lpstr>
      <vt:lpstr>EcoLaser 3-bit Token and Laser Controller FSM</vt:lpstr>
      <vt:lpstr>EcoLaser Writer Node FSM</vt:lpstr>
      <vt:lpstr>EcoLaser Nanophotonic Parameters</vt:lpstr>
      <vt:lpstr>EcoLaser Energy/Flit for Radix-16 SWMR</vt:lpstr>
      <vt:lpstr>EcoLaser Latency Impact on Radix-16 MWSR</vt:lpstr>
      <vt:lpstr>EcoLaser Latency Impact on Radix-16 SWMR</vt:lpstr>
      <vt:lpstr>EcoLaser Speedup for Radix-64 SWMR</vt:lpstr>
      <vt:lpstr>EcoLaser Speedup for Radix-64 MWSR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Nikos</dc:creator>
  <cp:lastModifiedBy>Nikos Hardavellas</cp:lastModifiedBy>
  <cp:revision>791</cp:revision>
  <dcterms:created xsi:type="dcterms:W3CDTF">2010-07-09T17:51:30Z</dcterms:created>
  <dcterms:modified xsi:type="dcterms:W3CDTF">2014-05-06T07:07:50Z</dcterms:modified>
</cp:coreProperties>
</file>