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5.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5"/>
  </p:notesMasterIdLst>
  <p:handoutMasterIdLst>
    <p:handoutMasterId r:id="rId36"/>
  </p:handoutMasterIdLst>
  <p:sldIdLst>
    <p:sldId id="275" r:id="rId2"/>
    <p:sldId id="859" r:id="rId3"/>
    <p:sldId id="825" r:id="rId4"/>
    <p:sldId id="860" r:id="rId5"/>
    <p:sldId id="849" r:id="rId6"/>
    <p:sldId id="811" r:id="rId7"/>
    <p:sldId id="826" r:id="rId8"/>
    <p:sldId id="827" r:id="rId9"/>
    <p:sldId id="828" r:id="rId10"/>
    <p:sldId id="829" r:id="rId11"/>
    <p:sldId id="861" r:id="rId12"/>
    <p:sldId id="862" r:id="rId13"/>
    <p:sldId id="863" r:id="rId14"/>
    <p:sldId id="864" r:id="rId15"/>
    <p:sldId id="815" r:id="rId16"/>
    <p:sldId id="817" r:id="rId17"/>
    <p:sldId id="816" r:id="rId18"/>
    <p:sldId id="814" r:id="rId19"/>
    <p:sldId id="819" r:id="rId20"/>
    <p:sldId id="865" r:id="rId21"/>
    <p:sldId id="821" r:id="rId22"/>
    <p:sldId id="822" r:id="rId23"/>
    <p:sldId id="866" r:id="rId24"/>
    <p:sldId id="867" r:id="rId25"/>
    <p:sldId id="868" r:id="rId26"/>
    <p:sldId id="873" r:id="rId27"/>
    <p:sldId id="869" r:id="rId28"/>
    <p:sldId id="870" r:id="rId29"/>
    <p:sldId id="874" r:id="rId30"/>
    <p:sldId id="875" r:id="rId31"/>
    <p:sldId id="878" r:id="rId32"/>
    <p:sldId id="871" r:id="rId33"/>
    <p:sldId id="876" r:id="rId34"/>
  </p:sldIdLst>
  <p:sldSz cx="9144000" cy="6858000" type="screen4x3"/>
  <p:notesSz cx="7010400" cy="9296400"/>
  <p:defaultTextStyle>
    <a:defPPr>
      <a:defRPr lang="en-US"/>
    </a:defPPr>
    <a:lvl1pPr algn="ctr" rtl="0" fontAlgn="base">
      <a:spcBef>
        <a:spcPct val="20000"/>
      </a:spcBef>
      <a:spcAft>
        <a:spcPct val="0"/>
      </a:spcAft>
      <a:buChar char="•"/>
      <a:defRPr sz="2400" kern="1200">
        <a:solidFill>
          <a:schemeClr val="tx1"/>
        </a:solidFill>
        <a:latin typeface="Verdana" pitchFamily="34" charset="0"/>
        <a:ea typeface="+mn-ea"/>
        <a:cs typeface="+mn-cs"/>
      </a:defRPr>
    </a:lvl1pPr>
    <a:lvl2pPr marL="457200" algn="ctr" rtl="0" fontAlgn="base">
      <a:spcBef>
        <a:spcPct val="20000"/>
      </a:spcBef>
      <a:spcAft>
        <a:spcPct val="0"/>
      </a:spcAft>
      <a:buChar char="•"/>
      <a:defRPr sz="2400" kern="1200">
        <a:solidFill>
          <a:schemeClr val="tx1"/>
        </a:solidFill>
        <a:latin typeface="Verdana" pitchFamily="34" charset="0"/>
        <a:ea typeface="+mn-ea"/>
        <a:cs typeface="+mn-cs"/>
      </a:defRPr>
    </a:lvl2pPr>
    <a:lvl3pPr marL="914400" algn="ctr" rtl="0" fontAlgn="base">
      <a:spcBef>
        <a:spcPct val="20000"/>
      </a:spcBef>
      <a:spcAft>
        <a:spcPct val="0"/>
      </a:spcAft>
      <a:buChar char="•"/>
      <a:defRPr sz="2400" kern="1200">
        <a:solidFill>
          <a:schemeClr val="tx1"/>
        </a:solidFill>
        <a:latin typeface="Verdana" pitchFamily="34" charset="0"/>
        <a:ea typeface="+mn-ea"/>
        <a:cs typeface="+mn-cs"/>
      </a:defRPr>
    </a:lvl3pPr>
    <a:lvl4pPr marL="1371600" algn="ctr" rtl="0" fontAlgn="base">
      <a:spcBef>
        <a:spcPct val="20000"/>
      </a:spcBef>
      <a:spcAft>
        <a:spcPct val="0"/>
      </a:spcAft>
      <a:buChar char="•"/>
      <a:defRPr sz="2400" kern="1200">
        <a:solidFill>
          <a:schemeClr val="tx1"/>
        </a:solidFill>
        <a:latin typeface="Verdana" pitchFamily="34" charset="0"/>
        <a:ea typeface="+mn-ea"/>
        <a:cs typeface="+mn-cs"/>
      </a:defRPr>
    </a:lvl4pPr>
    <a:lvl5pPr marL="1828800" algn="ctr" rtl="0" fontAlgn="base">
      <a:spcBef>
        <a:spcPct val="20000"/>
      </a:spcBef>
      <a:spcAft>
        <a:spcPct val="0"/>
      </a:spcAft>
      <a:buChar char="•"/>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1F497D"/>
    <a:srgbClr val="B9CDE5"/>
    <a:srgbClr val="4F81BD"/>
    <a:srgbClr val="FCD5B5"/>
    <a:srgbClr val="9BBB59"/>
    <a:srgbClr val="99CCFF"/>
    <a:srgbClr val="0070C0"/>
    <a:srgbClr val="FFFFC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9" autoAdjust="0"/>
    <p:restoredTop sz="88396" autoAdjust="0"/>
  </p:normalViewPr>
  <p:slideViewPr>
    <p:cSldViewPr snapToGrid="0">
      <p:cViewPr>
        <p:scale>
          <a:sx n="94" d="100"/>
          <a:sy n="94" d="100"/>
        </p:scale>
        <p:origin x="-3456" y="-259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98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QuickSilver:Users:hardav:Documents:Research:Papers:mine:2010-ACLD-CMPmodels:CMP%20models:CMP%20Technology%20Trends%20LOP%20v7.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QuickSilver:Users:hardav:Documents:Research:Talks:2010-07%20ISPDC%20Keynote%20CMPModels:Apache_Transistor_Efficient_CMPs_HP_3dMem_20nm_v1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QuickSilver:Users:hardav:Documents:Research:Papers:mine:2010-ACLD-CMPmodels:CMP%20models:CMP%20Technology%20Trends%20LOP%20v7.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QuickSilver:Users:hardav:Documents:Research:Papers:mine:2010-ACLD-CMPmodels:CMP%20models:CMP%20Technology%20Trends%20LOP%20v7.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QuickSilver:Users:hardav:Documents:Research:Papers:mine:2010-ACLD-CMPmodels:CMP%20models:CMP%20Technology%20Trends%20LOP%20v7.xlsx"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5.xml.rels><?xml version="1.0" encoding="UTF-8" standalone="yes"?>
<Relationships xmlns="http://schemas.openxmlformats.org/package/2006/relationships"><Relationship Id="rId1" Type="http://schemas.openxmlformats.org/officeDocument/2006/relationships/oleObject" Target="QuickSilver:Users:hardav:Documents:Research:Papers:mine:2010-ACLD-CMPmodels:CMP%20models:CMP%20Technology%20Trends%20LOP%20v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QuickSilver:Users:hardav:Documents:Research:Papers:mine:2010-ACLD-CMPmodels:CMP%20models:CMP%20Technology%20Trends%20LOP%20v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QuickSilver:Users:hardav:Documents:Research:Papers:mine:2010-ACLD-CMPmodels:CMP%20models:CMP%20Technology%20Trends%20LOP%20v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QuickSilver:Users:hardav:Documents:Research:Papers:mine:2010-ACLD-CMPmodels:CMP%20models:CMP%20Technology%20Trends%20LOP%20v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QuickSilver:Users:hardav:Documents:doc:Talks:2011-03%20ITT%20Scaling:DB2_TPCC_Transistor_Efficient_CMPs_HP_20nm_v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QuickSilver:Users:hardav:Documents:doc:Talks:2011-03%20ITT%20Scaling:DB2_TPCC_Transistor_Efficient_CMPs_HP_20nm_v1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QuickSilver:Users:hardav:Documents:doc:Talks:2011-03%20ITT%20Scaling:DB2_TPCC_Transistor_Efficient_CMPs_HP_20nm_v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QuickSilver:Users:hardav:Documents:Research:Talks:2010-07%20ISPDC%20Keynote%20CMPModels:Apache_Transistor_Efficient_CMPs_HP_20nm_v1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QuickSilver:Users:hardav:Documents:Research:Papers:mine:2010-ACLD-CMPmodels:CMP%20models:CMP%20Technology%20Trends%20LOP%20v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705512393637"/>
          <c:y val="0.0505709624796085"/>
          <c:w val="0.51276359600444"/>
          <c:h val="0.712909690225134"/>
        </c:manualLayout>
      </c:layout>
      <c:scatterChart>
        <c:scatterStyle val="smoothMarker"/>
        <c:varyColors val="0"/>
        <c:ser>
          <c:idx val="5"/>
          <c:order val="0"/>
          <c:tx>
            <c:v> OS Dataset Scaling  (Muhrvold's Law)</c:v>
          </c:tx>
          <c:spPr>
            <a:ln w="38100">
              <a:solidFill>
                <a:srgbClr val="3366FF"/>
              </a:solidFill>
              <a:prstDash val="sysDash"/>
            </a:ln>
          </c:spPr>
          <c:marker>
            <c:symbol val="diamond"/>
            <c:size val="11"/>
            <c:spPr>
              <a:solidFill>
                <a:srgbClr val="3366FF"/>
              </a:solidFill>
              <a:ln>
                <a:solidFill>
                  <a:srgbClr val="3366FF"/>
                </a:solidFill>
              </a:ln>
            </c:spPr>
          </c:marker>
          <c:xVal>
            <c:numRef>
              <c:f>Sheet1!$K$47:$K$50</c:f>
              <c:numCache>
                <c:formatCode>General</c:formatCode>
                <c:ptCount val="4"/>
                <c:pt idx="0">
                  <c:v>2007.0</c:v>
                </c:pt>
                <c:pt idx="1">
                  <c:v>2010.0</c:v>
                </c:pt>
                <c:pt idx="2">
                  <c:v>2013.0</c:v>
                </c:pt>
                <c:pt idx="3">
                  <c:v>2017.0</c:v>
                </c:pt>
              </c:numCache>
            </c:numRef>
          </c:xVal>
          <c:yVal>
            <c:numRef>
              <c:f>Sheet1!$S$47:$S$50</c:f>
              <c:numCache>
                <c:formatCode>General</c:formatCode>
                <c:ptCount val="4"/>
                <c:pt idx="0">
                  <c:v>1.0</c:v>
                </c:pt>
                <c:pt idx="1">
                  <c:v>2.368593037</c:v>
                </c:pt>
                <c:pt idx="2">
                  <c:v>5.610232974924883</c:v>
                </c:pt>
                <c:pt idx="3">
                  <c:v>17.71338222755305</c:v>
                </c:pt>
              </c:numCache>
            </c:numRef>
          </c:yVal>
          <c:smooth val="1"/>
        </c:ser>
        <c:ser>
          <c:idx val="15"/>
          <c:order val="1"/>
          <c:tx>
            <c:v> Transistor Scaling  (Moore's Law)</c:v>
          </c:tx>
          <c:spPr>
            <a:ln w="38100">
              <a:solidFill>
                <a:schemeClr val="tx1"/>
              </a:solidFill>
              <a:prstDash val="sysDash"/>
            </a:ln>
          </c:spPr>
          <c:marker>
            <c:symbol val="square"/>
            <c:size val="9"/>
            <c:spPr>
              <a:solidFill>
                <a:schemeClr val="tx1"/>
              </a:solidFill>
              <a:ln>
                <a:solidFill>
                  <a:schemeClr val="tx1"/>
                </a:solidFill>
              </a:ln>
            </c:spPr>
          </c:marker>
          <c:xVal>
            <c:numRef>
              <c:f>Sheet1!$K$47:$K$50</c:f>
              <c:numCache>
                <c:formatCode>General</c:formatCode>
                <c:ptCount val="4"/>
                <c:pt idx="0">
                  <c:v>2007.0</c:v>
                </c:pt>
                <c:pt idx="1">
                  <c:v>2010.0</c:v>
                </c:pt>
                <c:pt idx="2">
                  <c:v>2013.0</c:v>
                </c:pt>
                <c:pt idx="3">
                  <c:v>2017.0</c:v>
                </c:pt>
              </c:numCache>
            </c:numRef>
          </c:xVal>
          <c:yVal>
            <c:numRef>
              <c:f>Sheet1!$T$47:$T$50</c:f>
              <c:numCache>
                <c:formatCode>General</c:formatCode>
                <c:ptCount val="4"/>
                <c:pt idx="0">
                  <c:v>1.0</c:v>
                </c:pt>
                <c:pt idx="1">
                  <c:v>2.08641975308642</c:v>
                </c:pt>
                <c:pt idx="2">
                  <c:v>4.12597656249998</c:v>
                </c:pt>
                <c:pt idx="3">
                  <c:v>10.5625</c:v>
                </c:pt>
              </c:numCache>
            </c:numRef>
          </c:yVal>
          <c:smooth val="1"/>
        </c:ser>
        <c:ser>
          <c:idx val="12"/>
          <c:order val="2"/>
          <c:tx>
            <c:v> TPC Dataset  (Historic)</c:v>
          </c:tx>
          <c:spPr>
            <a:ln w="50800">
              <a:solidFill>
                <a:srgbClr val="FF0000"/>
              </a:solidFill>
              <a:prstDash val="solid"/>
            </a:ln>
          </c:spPr>
          <c:marker>
            <c:symbol val="triangle"/>
            <c:size val="11"/>
            <c:spPr>
              <a:solidFill>
                <a:srgbClr val="FF0000"/>
              </a:solidFill>
              <a:ln>
                <a:solidFill>
                  <a:srgbClr val="FF0000"/>
                </a:solidFill>
              </a:ln>
            </c:spPr>
          </c:marker>
          <c:xVal>
            <c:numRef>
              <c:f>Sheet1!$K$47:$K$50</c:f>
              <c:numCache>
                <c:formatCode>General</c:formatCode>
                <c:ptCount val="4"/>
                <c:pt idx="0">
                  <c:v>2007.0</c:v>
                </c:pt>
                <c:pt idx="1">
                  <c:v>2010.0</c:v>
                </c:pt>
                <c:pt idx="2">
                  <c:v>2013.0</c:v>
                </c:pt>
                <c:pt idx="3">
                  <c:v>2017.0</c:v>
                </c:pt>
              </c:numCache>
            </c:numRef>
          </c:xVal>
          <c:yVal>
            <c:numRef>
              <c:f>Sheet1!$R$47:$R$50</c:f>
              <c:numCache>
                <c:formatCode>General</c:formatCode>
                <c:ptCount val="4"/>
                <c:pt idx="0">
                  <c:v>1.0</c:v>
                </c:pt>
                <c:pt idx="1">
                  <c:v>2.146689</c:v>
                </c:pt>
                <c:pt idx="2">
                  <c:v>4.608273662721001</c:v>
                </c:pt>
                <c:pt idx="3">
                  <c:v>12.76136419117122</c:v>
                </c:pt>
              </c:numCache>
            </c:numRef>
          </c:yVal>
          <c:smooth val="1"/>
        </c:ser>
        <c:dLbls>
          <c:showLegendKey val="0"/>
          <c:showVal val="0"/>
          <c:showCatName val="0"/>
          <c:showSerName val="0"/>
          <c:showPercent val="0"/>
          <c:showBubbleSize val="0"/>
        </c:dLbls>
        <c:axId val="428167736"/>
        <c:axId val="428175608"/>
      </c:scatterChart>
      <c:valAx>
        <c:axId val="428167736"/>
        <c:scaling>
          <c:orientation val="minMax"/>
          <c:max val="2019.0"/>
          <c:min val="2004.0"/>
        </c:scaling>
        <c:delete val="0"/>
        <c:axPos val="b"/>
        <c:title>
          <c:tx>
            <c:rich>
              <a:bodyPr/>
              <a:lstStyle/>
              <a:p>
                <a:pPr>
                  <a:defRPr sz="2200" b="1" i="0" u="none" strike="noStrike" baseline="0">
                    <a:solidFill>
                      <a:srgbClr val="000000"/>
                    </a:solidFill>
                    <a:latin typeface="Arial"/>
                    <a:ea typeface="Arial"/>
                    <a:cs typeface="Arial"/>
                  </a:defRPr>
                </a:pPr>
                <a:r>
                  <a:rPr lang="en-US" sz="2200" dirty="0" smtClean="0"/>
                  <a:t>Year</a:t>
                </a:r>
                <a:endParaRPr lang="en-US" sz="2200" dirty="0"/>
              </a:p>
            </c:rich>
          </c:tx>
          <c:layout>
            <c:manualLayout>
              <c:xMode val="edge"/>
              <c:yMode val="edge"/>
              <c:x val="0.339975454457082"/>
              <c:y val="0.910976532929599"/>
            </c:manualLayout>
          </c:layout>
          <c:overlay val="0"/>
          <c:spPr>
            <a:noFill/>
            <a:ln w="25400">
              <a:noFill/>
            </a:ln>
          </c:spPr>
        </c:title>
        <c:numFmt formatCode="General" sourceLinked="1"/>
        <c:majorTickMark val="out"/>
        <c:minorTickMark val="none"/>
        <c:tickLblPos val="nextTo"/>
        <c:spPr>
          <a:ln w="25400">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428175608"/>
        <c:crosses val="autoZero"/>
        <c:crossBetween val="midCat"/>
        <c:majorUnit val="3.0"/>
      </c:valAx>
      <c:valAx>
        <c:axId val="428175608"/>
        <c:scaling>
          <c:orientation val="minMax"/>
        </c:scaling>
        <c:delete val="0"/>
        <c:axPos val="l"/>
        <c:majorGridlines>
          <c:spPr>
            <a:ln w="3175">
              <a:solidFill>
                <a:schemeClr val="bg1">
                  <a:lumMod val="85000"/>
                </a:schemeClr>
              </a:solidFill>
              <a:prstDash val="lgDash"/>
            </a:ln>
          </c:spPr>
        </c:majorGridlines>
        <c:title>
          <c:tx>
            <c:rich>
              <a:bodyPr/>
              <a:lstStyle/>
              <a:p>
                <a:pPr>
                  <a:defRPr sz="2200" b="1" i="0" u="none" strike="noStrike" baseline="0">
                    <a:solidFill>
                      <a:srgbClr val="000000"/>
                    </a:solidFill>
                    <a:latin typeface="Arial"/>
                    <a:ea typeface="Arial"/>
                    <a:cs typeface="Arial"/>
                  </a:defRPr>
                </a:pPr>
                <a:r>
                  <a:rPr lang="en-US" sz="2200"/>
                  <a:t>Scaling Factor</a:t>
                </a:r>
              </a:p>
            </c:rich>
          </c:tx>
          <c:layout>
            <c:manualLayout>
              <c:xMode val="edge"/>
              <c:yMode val="edge"/>
              <c:x val="0.0109188781957811"/>
              <c:y val="0.152062086107518"/>
            </c:manualLayout>
          </c:layout>
          <c:overlay val="0"/>
          <c:spPr>
            <a:noFill/>
            <a:ln w="25400">
              <a:noFill/>
            </a:ln>
          </c:spPr>
        </c:title>
        <c:numFmt formatCode="General" sourceLinked="0"/>
        <c:majorTickMark val="out"/>
        <c:minorTickMark val="none"/>
        <c:tickLblPos val="nextTo"/>
        <c:spPr>
          <a:ln w="25400">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428167736"/>
        <c:crosses val="autoZero"/>
        <c:crossBetween val="midCat"/>
      </c:valAx>
      <c:spPr>
        <a:noFill/>
        <a:ln w="25400">
          <a:noFill/>
        </a:ln>
      </c:spPr>
    </c:plotArea>
    <c:legend>
      <c:legendPos val="r"/>
      <c:layout>
        <c:manualLayout>
          <c:xMode val="edge"/>
          <c:yMode val="edge"/>
          <c:x val="0.680355160932297"/>
          <c:y val="0.122349102773246"/>
          <c:w val="0.302981871994084"/>
          <c:h val="0.531383645174558"/>
        </c:manualLayout>
      </c:layout>
      <c:overlay val="0"/>
      <c:spPr>
        <a:noFill/>
        <a:ln w="25400">
          <a:noFill/>
        </a:ln>
      </c:spPr>
      <c:txPr>
        <a:bodyPr/>
        <a:lstStyle/>
        <a:p>
          <a:pPr>
            <a:defRPr sz="18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800"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734739178691"/>
          <c:y val="0.0538336052202286"/>
          <c:w val="0.517943026267111"/>
          <c:h val="0.743882544861335"/>
        </c:manualLayout>
      </c:layout>
      <c:scatterChart>
        <c:scatterStyle val="smoothMarker"/>
        <c:varyColors val="0"/>
        <c:ser>
          <c:idx val="9"/>
          <c:order val="0"/>
          <c:tx>
            <c:v>Area (max freq)</c:v>
          </c:tx>
          <c:spPr>
            <a:ln w="38100">
              <a:solidFill>
                <a:srgbClr val="FF9900"/>
              </a:solidFill>
              <a:prstDash val="sysDash"/>
            </a:ln>
          </c:spPr>
          <c:marker>
            <c:symbol val="circle"/>
            <c:size val="9"/>
            <c:spPr>
              <a:solidFill>
                <a:srgbClr val="FF9900"/>
              </a:solidFill>
              <a:ln>
                <a:solidFill>
                  <a:srgbClr val="FF9900"/>
                </a:solidFill>
                <a:prstDash val="solid"/>
              </a:ln>
            </c:spPr>
          </c:marker>
          <c:xVal>
            <c:numRef>
              <c:f>area!$W$19:$W$85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area!$EN$19:$EN$85</c:f>
              <c:numCache>
                <c:formatCode>General</c:formatCode>
                <c:ptCount val="67"/>
                <c:pt idx="0">
                  <c:v>554.4736615823904</c:v>
                </c:pt>
                <c:pt idx="1">
                  <c:v>553.1978037753731</c:v>
                </c:pt>
                <c:pt idx="2">
                  <c:v>550.3932484722184</c:v>
                </c:pt>
                <c:pt idx="3">
                  <c:v>564.8111859509673</c:v>
                </c:pt>
                <c:pt idx="4">
                  <c:v>563.2436812332415</c:v>
                </c:pt>
                <c:pt idx="5">
                  <c:v>562.6580349826067</c:v>
                </c:pt>
                <c:pt idx="6">
                  <c:v>577.5450744071495</c:v>
                </c:pt>
                <c:pt idx="7">
                  <c:v>566.7265931185958</c:v>
                </c:pt>
                <c:pt idx="8">
                  <c:v>584.3824599810604</c:v>
                </c:pt>
                <c:pt idx="9">
                  <c:v>586.2474432262615</c:v>
                </c:pt>
                <c:pt idx="10">
                  <c:v>588.6425429209244</c:v>
                </c:pt>
                <c:pt idx="11">
                  <c:v>585.2165346865497</c:v>
                </c:pt>
                <c:pt idx="12">
                  <c:v>576.7812044086065</c:v>
                </c:pt>
                <c:pt idx="13">
                  <c:v>570.6019937261188</c:v>
                </c:pt>
                <c:pt idx="14">
                  <c:v>556.5087170849629</c:v>
                </c:pt>
                <c:pt idx="15">
                  <c:v>560.2502238856366</c:v>
                </c:pt>
                <c:pt idx="16">
                  <c:v>548.0333092094758</c:v>
                </c:pt>
                <c:pt idx="17">
                  <c:v>551.719622678058</c:v>
                </c:pt>
                <c:pt idx="18">
                  <c:v>540.177879076656</c:v>
                </c:pt>
                <c:pt idx="19">
                  <c:v>544.800129365927</c:v>
                </c:pt>
                <c:pt idx="20">
                  <c:v>530.4693227507322</c:v>
                </c:pt>
                <c:pt idx="21">
                  <c:v>517.5400376804394</c:v>
                </c:pt>
                <c:pt idx="22">
                  <c:v>501.7049721297237</c:v>
                </c:pt>
                <c:pt idx="23">
                  <c:v>503.7464039391803</c:v>
                </c:pt>
                <c:pt idx="24">
                  <c:v>505.64641412703</c:v>
                </c:pt>
                <c:pt idx="25">
                  <c:v>487.5979365168461</c:v>
                </c:pt>
                <c:pt idx="26">
                  <c:v>489.1771892888699</c:v>
                </c:pt>
                <c:pt idx="27">
                  <c:v>468.9979386769514</c:v>
                </c:pt>
                <c:pt idx="28">
                  <c:v>470.2983875634565</c:v>
                </c:pt>
                <c:pt idx="29">
                  <c:v>447.7957679250952</c:v>
                </c:pt>
                <c:pt idx="30">
                  <c:v>448.8525169982589</c:v>
                </c:pt>
                <c:pt idx="31">
                  <c:v>423.7839076250854</c:v>
                </c:pt>
                <c:pt idx="32">
                  <c:v>424.6270729564866</c:v>
                </c:pt>
                <c:pt idx="33">
                  <c:v>425.343534183674</c:v>
                </c:pt>
                <c:pt idx="34">
                  <c:v>397.2906875195322</c:v>
                </c:pt>
                <c:pt idx="35">
                  <c:v>354.2969842679312</c:v>
                </c:pt>
                <c:pt idx="36">
                  <c:v>346.9924260741515</c:v>
                </c:pt>
                <c:pt idx="37">
                  <c:v>346.9761862453735</c:v>
                </c:pt>
                <c:pt idx="38">
                  <c:v>313.4966779945019</c:v>
                </c:pt>
                <c:pt idx="39">
                  <c:v>313.418473697805</c:v>
                </c:pt>
                <c:pt idx="40">
                  <c:v>313.3128228905938</c:v>
                </c:pt>
                <c:pt idx="41">
                  <c:v>276.0354375526105</c:v>
                </c:pt>
                <c:pt idx="42">
                  <c:v>275.8630688171922</c:v>
                </c:pt>
                <c:pt idx="43">
                  <c:v>234.0297646621075</c:v>
                </c:pt>
                <c:pt idx="44">
                  <c:v>233.8737292027894</c:v>
                </c:pt>
                <c:pt idx="45">
                  <c:v>185.7708172027976</c:v>
                </c:pt>
                <c:pt idx="46">
                  <c:v>185.6041195383426</c:v>
                </c:pt>
                <c:pt idx="47">
                  <c:v>132.23930316593</c:v>
                </c:pt>
                <c:pt idx="48">
                  <c:v>133.2494814887991</c:v>
                </c:pt>
                <c:pt idx="49">
                  <c:v>133.1334266981757</c:v>
                </c:pt>
                <c:pt idx="50">
                  <c:v>71.47759254425281</c:v>
                </c:pt>
                <c:pt idx="51">
                  <c:v>71.34677842661003</c:v>
                </c:pt>
                <c:pt idx="52">
                  <c:v>37.01967416906679</c:v>
                </c:pt>
                <c:pt idx="53">
                  <c:v>18.7763765151546</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numCache>
            </c:numRef>
          </c:yVal>
          <c:smooth val="1"/>
        </c:ser>
        <c:ser>
          <c:idx val="10"/>
          <c:order val="1"/>
          <c:tx>
            <c:v>Power (max freq)</c:v>
          </c:tx>
          <c:spPr>
            <a:ln w="38100">
              <a:solidFill>
                <a:srgbClr val="000000"/>
              </a:solidFill>
              <a:prstDash val="sysDash"/>
            </a:ln>
          </c:spPr>
          <c:marker>
            <c:symbol val="circle"/>
            <c:size val="9"/>
            <c:spPr>
              <a:solidFill>
                <a:srgbClr val="000000"/>
              </a:solidFill>
              <a:ln>
                <a:solidFill>
                  <a:schemeClr val="tx1"/>
                </a:solidFill>
                <a:prstDash val="solid"/>
              </a:ln>
            </c:spPr>
          </c:marker>
          <c:xVal>
            <c:numRef>
              <c:f>'Opt T.E. VFs=1.00'!$DJ$18:$DJ$84</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'Opt T.E. VFs=1.00'!$DC$18:$DC$84</c:f>
              <c:numCache>
                <c:formatCode>General</c:formatCode>
                <c:ptCount val="67"/>
                <c:pt idx="0">
                  <c:v>49.50657692699916</c:v>
                </c:pt>
                <c:pt idx="1">
                  <c:v>49.39266105137246</c:v>
                </c:pt>
                <c:pt idx="2">
                  <c:v>33.39764857234326</c:v>
                </c:pt>
                <c:pt idx="3">
                  <c:v>17.47559362472052</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numCache>
            </c:numRef>
          </c:yVal>
          <c:smooth val="1"/>
        </c:ser>
        <c:ser>
          <c:idx val="2"/>
          <c:order val="2"/>
          <c:tx>
            <c:v>Bandwidth, VFS</c:v>
          </c:tx>
          <c:spPr>
            <a:ln w="38100">
              <a:solidFill>
                <a:srgbClr val="0070C0"/>
              </a:solidFill>
              <a:prstDash val="sysDash"/>
            </a:ln>
          </c:spPr>
          <c:marker>
            <c:symbol val="circle"/>
            <c:size val="9"/>
            <c:spPr>
              <a:solidFill>
                <a:srgbClr val="0070C0"/>
              </a:solidFill>
              <a:ln>
                <a:solidFill>
                  <a:srgbClr val="0070C0"/>
                </a:solidFill>
              </a:ln>
            </c:spPr>
          </c:marker>
          <c:xVal>
            <c:numRef>
              <c:f>'BW VFs=0.30'!$CD$18:$CD$84</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'VF opt'!$BP$17:$BP$83</c:f>
              <c:numCache>
                <c:formatCode>0</c:formatCode>
                <c:ptCount val="67"/>
                <c:pt idx="0">
                  <c:v>325.0896509355006</c:v>
                </c:pt>
                <c:pt idx="1">
                  <c:v>332.7182208719855</c:v>
                </c:pt>
                <c:pt idx="2">
                  <c:v>337.664569614859</c:v>
                </c:pt>
                <c:pt idx="3">
                  <c:v>354.0866096571385</c:v>
                </c:pt>
                <c:pt idx="4">
                  <c:v>379.8996982462284</c:v>
                </c:pt>
                <c:pt idx="5">
                  <c:v>399.6533528607503</c:v>
                </c:pt>
                <c:pt idx="6">
                  <c:v>431.945475817112</c:v>
                </c:pt>
                <c:pt idx="7">
                  <c:v>431.7123165226942</c:v>
                </c:pt>
                <c:pt idx="8">
                  <c:v>465.707868107984</c:v>
                </c:pt>
                <c:pt idx="9">
                  <c:v>495.9619930638558</c:v>
                </c:pt>
                <c:pt idx="10">
                  <c:v>503.6586188318226</c:v>
                </c:pt>
                <c:pt idx="11">
                  <c:v>524.1986969467197</c:v>
                </c:pt>
                <c:pt idx="12">
                  <c:v>518.9618844715467</c:v>
                </c:pt>
                <c:pt idx="13">
                  <c:v>540.2557152523687</c:v>
                </c:pt>
                <c:pt idx="14">
                  <c:v>542.2318673851942</c:v>
                </c:pt>
                <c:pt idx="15">
                  <c:v>545.8773883933657</c:v>
                </c:pt>
                <c:pt idx="16">
                  <c:v>562.4629096381294</c:v>
                </c:pt>
                <c:pt idx="17">
                  <c:v>566.2462829560175</c:v>
                </c:pt>
                <c:pt idx="18">
                  <c:v>570.5197854758555</c:v>
                </c:pt>
                <c:pt idx="19">
                  <c:v>589.191251017967</c:v>
                </c:pt>
                <c:pt idx="20">
                  <c:v>592.2170746053148</c:v>
                </c:pt>
                <c:pt idx="21">
                  <c:v>590.443372527286</c:v>
                </c:pt>
                <c:pt idx="22">
                  <c:v>593.035880326186</c:v>
                </c:pt>
                <c:pt idx="23">
                  <c:v>607.4280962260385</c:v>
                </c:pt>
                <c:pt idx="24">
                  <c:v>609.7191688018231</c:v>
                </c:pt>
                <c:pt idx="25">
                  <c:v>623.1939918965307</c:v>
                </c:pt>
                <c:pt idx="26">
                  <c:v>625.2124188944812</c:v>
                </c:pt>
                <c:pt idx="27">
                  <c:v>627.0871314894064</c:v>
                </c:pt>
                <c:pt idx="28">
                  <c:v>639.6058070863008</c:v>
                </c:pt>
                <c:pt idx="29">
                  <c:v>641.243539668737</c:v>
                </c:pt>
                <c:pt idx="30">
                  <c:v>642.7568043415075</c:v>
                </c:pt>
                <c:pt idx="31">
                  <c:v>654.3942319157677</c:v>
                </c:pt>
                <c:pt idx="32">
                  <c:v>655.6962221978254</c:v>
                </c:pt>
                <c:pt idx="33">
                  <c:v>666.5177030507053</c:v>
                </c:pt>
                <c:pt idx="34">
                  <c:v>667.6121862441625</c:v>
                </c:pt>
              </c:numCache>
            </c:numRef>
          </c:yVal>
          <c:smooth val="1"/>
        </c:ser>
        <c:ser>
          <c:idx val="11"/>
          <c:order val="3"/>
          <c:tx>
            <c:v>Area+Power, VFS</c:v>
          </c:tx>
          <c:spPr>
            <a:ln w="38100">
              <a:solidFill>
                <a:srgbClr val="969696"/>
              </a:solidFill>
              <a:prstDash val="solid"/>
            </a:ln>
          </c:spPr>
          <c:marker>
            <c:symbol val="square"/>
            <c:size val="9"/>
            <c:spPr>
              <a:solidFill>
                <a:srgbClr val="969696"/>
              </a:solidFill>
              <a:ln>
                <a:solidFill>
                  <a:srgbClr val="969696"/>
                </a:solidFill>
                <a:prstDash val="solid"/>
              </a:ln>
            </c:spPr>
          </c:marker>
          <c:xVal>
            <c:numRef>
              <c:f>'VF opt'!$AH$17:$AH$83</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'VF opt'!$DB$17:$DB$83</c:f>
              <c:numCache>
                <c:formatCode>0</c:formatCode>
                <c:ptCount val="67"/>
                <c:pt idx="0">
                  <c:v>184.3667187764304</c:v>
                </c:pt>
                <c:pt idx="1">
                  <c:v>177.015023897755</c:v>
                </c:pt>
                <c:pt idx="2">
                  <c:v>176.6738192684541</c:v>
                </c:pt>
                <c:pt idx="3">
                  <c:v>162.1686841975929</c:v>
                </c:pt>
                <c:pt idx="4">
                  <c:v>119.2361762557572</c:v>
                </c:pt>
                <c:pt idx="5">
                  <c:v>78.67304814987656</c:v>
                </c:pt>
                <c:pt idx="6">
                  <c:v>50.38817005680634</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formatCode="0.00">
                  <c:v>0.0</c:v>
                </c:pt>
              </c:numCache>
            </c:numRef>
          </c:yVal>
          <c:smooth val="1"/>
        </c:ser>
        <c:ser>
          <c:idx val="0"/>
          <c:order val="4"/>
          <c:tx>
            <c:v>Area+P+BW, VFS</c:v>
          </c:tx>
          <c:spPr>
            <a:ln w="63500">
              <a:solidFill>
                <a:srgbClr val="C00000"/>
              </a:solidFill>
              <a:prstDash val="solid"/>
            </a:ln>
          </c:spPr>
          <c:marker>
            <c:symbol val="triangle"/>
            <c:size val="14"/>
            <c:spPr>
              <a:solidFill>
                <a:srgbClr val="C00000"/>
              </a:solidFill>
              <a:ln>
                <a:solidFill>
                  <a:srgbClr val="C00000"/>
                </a:solidFill>
              </a:ln>
            </c:spPr>
          </c:marker>
          <c:xVal>
            <c:numRef>
              <c:f>'VF opt'!$AH$17:$AH$83</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'VF opt'!$CU$17:$CU$83</c:f>
              <c:numCache>
                <c:formatCode>0</c:formatCode>
                <c:ptCount val="67"/>
                <c:pt idx="0">
                  <c:v>184.3667187764304</c:v>
                </c:pt>
                <c:pt idx="1">
                  <c:v>177.015023897755</c:v>
                </c:pt>
                <c:pt idx="2">
                  <c:v>176.6738192684541</c:v>
                </c:pt>
                <c:pt idx="3">
                  <c:v>162.1686841975929</c:v>
                </c:pt>
                <c:pt idx="4">
                  <c:v>119.2361762557572</c:v>
                </c:pt>
                <c:pt idx="5">
                  <c:v>78.67304814987656</c:v>
                </c:pt>
                <c:pt idx="6">
                  <c:v>50.38817005680634</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numCache>
            </c:numRef>
          </c:yVal>
          <c:smooth val="1"/>
        </c:ser>
        <c:dLbls>
          <c:showLegendKey val="0"/>
          <c:showVal val="0"/>
          <c:showCatName val="0"/>
          <c:showSerName val="0"/>
          <c:showPercent val="0"/>
          <c:showBubbleSize val="0"/>
        </c:dLbls>
        <c:axId val="509057096"/>
        <c:axId val="509065672"/>
      </c:scatterChart>
      <c:valAx>
        <c:axId val="509057096"/>
        <c:scaling>
          <c:logBase val="2.0"/>
          <c:orientation val="minMax"/>
        </c:scaling>
        <c:delete val="0"/>
        <c:axPos val="b"/>
        <c:title>
          <c:tx>
            <c:rich>
              <a:bodyPr/>
              <a:lstStyle/>
              <a:p>
                <a:pPr>
                  <a:defRPr sz="2400" b="1" i="0" u="none" strike="noStrike" baseline="0">
                    <a:solidFill>
                      <a:srgbClr val="000000"/>
                    </a:solidFill>
                    <a:latin typeface="Arial"/>
                    <a:ea typeface="Arial"/>
                    <a:cs typeface="Arial"/>
                  </a:defRPr>
                </a:pPr>
                <a:r>
                  <a:rPr lang="en-US" sz="2400"/>
                  <a:t>Cache Size (MB)</a:t>
                </a:r>
              </a:p>
            </c:rich>
          </c:tx>
          <c:layout>
            <c:manualLayout>
              <c:xMode val="edge"/>
              <c:yMode val="edge"/>
              <c:x val="0.300776914539401"/>
              <c:y val="0.92822185970636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rtl="1">
              <a:defRPr sz="2000" b="0" i="0" u="none" strike="noStrike" baseline="0">
                <a:solidFill>
                  <a:srgbClr val="000000"/>
                </a:solidFill>
                <a:latin typeface="Arial"/>
                <a:ea typeface="Arial"/>
                <a:cs typeface="Arial"/>
              </a:defRPr>
            </a:pPr>
            <a:endParaRPr lang="en-US"/>
          </a:p>
        </c:txPr>
        <c:crossAx val="509065672"/>
        <c:crosses val="autoZero"/>
        <c:crossBetween val="midCat"/>
        <c:majorUnit val="2.0"/>
      </c:valAx>
      <c:valAx>
        <c:axId val="509065672"/>
        <c:scaling>
          <c:orientation val="minMax"/>
          <c:min val="0.0"/>
        </c:scaling>
        <c:delete val="0"/>
        <c:axPos val="l"/>
        <c:title>
          <c:tx>
            <c:rich>
              <a:bodyPr/>
              <a:lstStyle/>
              <a:p>
                <a:pPr>
                  <a:defRPr sz="2400" b="1" i="0" u="none" strike="noStrike" baseline="0">
                    <a:solidFill>
                      <a:srgbClr val="000000"/>
                    </a:solidFill>
                    <a:latin typeface="Arial"/>
                    <a:ea typeface="Arial"/>
                    <a:cs typeface="Arial"/>
                  </a:defRPr>
                </a:pPr>
                <a:r>
                  <a:rPr lang="en-US" sz="2400"/>
                  <a:t>Performance (GIPS)</a:t>
                </a:r>
              </a:p>
            </c:rich>
          </c:tx>
          <c:layout>
            <c:manualLayout>
              <c:xMode val="edge"/>
              <c:yMode val="edge"/>
              <c:x val="0.0"/>
              <c:y val="0.077752890554108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rtl="1">
              <a:defRPr sz="2000" b="0" i="0" u="none" strike="noStrike" baseline="0">
                <a:solidFill>
                  <a:srgbClr val="000000"/>
                </a:solidFill>
                <a:latin typeface="Arial"/>
                <a:ea typeface="Arial"/>
                <a:cs typeface="Arial"/>
              </a:defRPr>
            </a:pPr>
            <a:endParaRPr lang="en-US"/>
          </a:p>
        </c:txPr>
        <c:crossAx val="509057096"/>
        <c:crosses val="autoZero"/>
        <c:crossBetween val="midCat"/>
      </c:valAx>
      <c:spPr>
        <a:noFill/>
        <a:ln w="25400">
          <a:noFill/>
        </a:ln>
      </c:spPr>
    </c:plotArea>
    <c:legend>
      <c:legendPos val="r"/>
      <c:layout>
        <c:manualLayout>
          <c:xMode val="edge"/>
          <c:yMode val="edge"/>
          <c:x val="0.686274509803922"/>
          <c:y val="0.0570962479608484"/>
          <c:w val="0.31130601460611"/>
          <c:h val="0.471568656148465"/>
        </c:manualLayout>
      </c:layout>
      <c:overlay val="0"/>
      <c:spPr>
        <a:noFill/>
        <a:ln w="25400">
          <a:noFill/>
        </a:ln>
      </c:spPr>
      <c:txPr>
        <a:bodyPr/>
        <a:lstStyle/>
        <a:p>
          <a:pPr>
            <a:defRPr sz="20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2000"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927691932753"/>
          <c:y val="0.036164437017954"/>
          <c:w val="0.828859238227984"/>
          <c:h val="0.791977915644295"/>
        </c:manualLayout>
      </c:layout>
      <c:scatterChart>
        <c:scatterStyle val="smoothMarker"/>
        <c:varyColors val="0"/>
        <c:ser>
          <c:idx val="6"/>
          <c:order val="0"/>
          <c:tx>
            <c:v> Transistor Scaling (Moore's Law)</c:v>
          </c:tx>
          <c:spPr>
            <a:ln w="38100">
              <a:solidFill>
                <a:schemeClr val="tx1"/>
              </a:solidFill>
              <a:prstDash val="solid"/>
            </a:ln>
          </c:spPr>
          <c:marker>
            <c:symbol val="circle"/>
            <c:size val="11"/>
            <c:spPr>
              <a:solidFill>
                <a:schemeClr val="tx1"/>
              </a:solidFill>
              <a:ln>
                <a:solidFill>
                  <a:schemeClr val="tx1"/>
                </a:solidFill>
                <a:prstDash val="solid"/>
              </a:ln>
            </c:spPr>
          </c:marker>
          <c:xVal>
            <c:numRef>
              <c:f>Sheet2!$C$13:$C$16</c:f>
              <c:numCache>
                <c:formatCode>General</c:formatCode>
                <c:ptCount val="4"/>
                <c:pt idx="0">
                  <c:v>2007.0</c:v>
                </c:pt>
                <c:pt idx="1">
                  <c:v>2010.0</c:v>
                </c:pt>
                <c:pt idx="2">
                  <c:v>2013.0</c:v>
                </c:pt>
                <c:pt idx="3">
                  <c:v>2017.0</c:v>
                </c:pt>
              </c:numCache>
            </c:numRef>
          </c:xVal>
          <c:yVal>
            <c:numRef>
              <c:f>Sheet2!$D$13:$D$16</c:f>
              <c:numCache>
                <c:formatCode>General</c:formatCode>
                <c:ptCount val="4"/>
                <c:pt idx="0">
                  <c:v>1.0</c:v>
                </c:pt>
                <c:pt idx="1">
                  <c:v>2.08641975308642</c:v>
                </c:pt>
                <c:pt idx="2">
                  <c:v>4.125976562499952</c:v>
                </c:pt>
                <c:pt idx="3">
                  <c:v>10.5625</c:v>
                </c:pt>
              </c:numCache>
            </c:numRef>
          </c:yVal>
          <c:smooth val="1"/>
        </c:ser>
        <c:ser>
          <c:idx val="1"/>
          <c:order val="1"/>
          <c:tx>
            <c:v> Supply Voltage (ITRS)</c:v>
          </c:tx>
          <c:spPr>
            <a:ln w="38100">
              <a:solidFill>
                <a:srgbClr val="C00000"/>
              </a:solidFill>
            </a:ln>
          </c:spPr>
          <c:marker>
            <c:symbol val="diamond"/>
            <c:size val="11"/>
            <c:spPr>
              <a:solidFill>
                <a:srgbClr val="C00000"/>
              </a:solidFill>
              <a:ln>
                <a:solidFill>
                  <a:srgbClr val="C00000"/>
                </a:solidFill>
              </a:ln>
            </c:spPr>
          </c:marker>
          <c:xVal>
            <c:numRef>
              <c:f>Sheet2!$C$13:$C$16</c:f>
              <c:numCache>
                <c:formatCode>General</c:formatCode>
                <c:ptCount val="4"/>
                <c:pt idx="0">
                  <c:v>2007.0</c:v>
                </c:pt>
                <c:pt idx="1">
                  <c:v>2010.0</c:v>
                </c:pt>
                <c:pt idx="2">
                  <c:v>2013.0</c:v>
                </c:pt>
                <c:pt idx="3">
                  <c:v>2017.0</c:v>
                </c:pt>
              </c:numCache>
            </c:numRef>
          </c:xVal>
          <c:yVal>
            <c:numRef>
              <c:f>Sheet2!$H$13:$H$16</c:f>
              <c:numCache>
                <c:formatCode>General</c:formatCode>
                <c:ptCount val="4"/>
                <c:pt idx="0">
                  <c:v>1.0</c:v>
                </c:pt>
                <c:pt idx="1">
                  <c:v>1.0</c:v>
                </c:pt>
                <c:pt idx="2">
                  <c:v>0.875</c:v>
                </c:pt>
                <c:pt idx="3">
                  <c:v>0.7375</c:v>
                </c:pt>
              </c:numCache>
            </c:numRef>
          </c:yVal>
          <c:smooth val="1"/>
        </c:ser>
        <c:dLbls>
          <c:showLegendKey val="0"/>
          <c:showVal val="0"/>
          <c:showCatName val="0"/>
          <c:showSerName val="0"/>
          <c:showPercent val="0"/>
          <c:showBubbleSize val="0"/>
        </c:dLbls>
        <c:axId val="428501400"/>
        <c:axId val="479615560"/>
      </c:scatterChart>
      <c:valAx>
        <c:axId val="428501400"/>
        <c:scaling>
          <c:orientation val="minMax"/>
          <c:max val="2019.0"/>
          <c:min val="2004.0"/>
        </c:scaling>
        <c:delete val="0"/>
        <c:axPos val="b"/>
        <c:title>
          <c:tx>
            <c:rich>
              <a:bodyPr/>
              <a:lstStyle/>
              <a:p>
                <a:pPr>
                  <a:defRPr sz="1600" b="1">
                    <a:latin typeface="Calibri"/>
                    <a:cs typeface="Calibri"/>
                  </a:defRPr>
                </a:pPr>
                <a:r>
                  <a:rPr lang="en-US" sz="1600" b="1" dirty="0" smtClean="0">
                    <a:latin typeface="Calibri"/>
                    <a:cs typeface="Calibri"/>
                  </a:rPr>
                  <a:t>Year</a:t>
                </a:r>
                <a:endParaRPr lang="en-US" sz="1600" b="1" dirty="0">
                  <a:latin typeface="Calibri"/>
                  <a:cs typeface="Calibri"/>
                </a:endParaRPr>
              </a:p>
            </c:rich>
          </c:tx>
          <c:layout>
            <c:manualLayout>
              <c:xMode val="edge"/>
              <c:yMode val="edge"/>
              <c:x val="0.425706017334952"/>
              <c:y val="0.821610519903486"/>
            </c:manualLayout>
          </c:layout>
          <c:overlay val="0"/>
          <c:spPr>
            <a:noFill/>
            <a:ln w="25400">
              <a:noFill/>
            </a:ln>
          </c:spPr>
        </c:title>
        <c:numFmt formatCode="General" sourceLinked="1"/>
        <c:majorTickMark val="out"/>
        <c:minorTickMark val="none"/>
        <c:tickLblPos val="none"/>
        <c:spPr>
          <a:ln w="3175">
            <a:solidFill>
              <a:srgbClr val="000000"/>
            </a:solidFill>
            <a:prstDash val="solid"/>
          </a:ln>
        </c:spPr>
        <c:txPr>
          <a:bodyPr rot="0" vert="horz"/>
          <a:lstStyle/>
          <a:p>
            <a:pPr>
              <a:defRPr sz="2000"/>
            </a:pPr>
            <a:endParaRPr lang="en-US"/>
          </a:p>
        </c:txPr>
        <c:crossAx val="479615560"/>
        <c:crossesAt val="0.5"/>
        <c:crossBetween val="midCat"/>
        <c:majorUnit val="3.0"/>
      </c:valAx>
      <c:valAx>
        <c:axId val="479615560"/>
        <c:scaling>
          <c:logBase val="2.0"/>
          <c:orientation val="minMax"/>
          <c:max val="16.0"/>
        </c:scaling>
        <c:delete val="0"/>
        <c:axPos val="l"/>
        <c:majorGridlines>
          <c:spPr>
            <a:ln w="3175">
              <a:solidFill>
                <a:schemeClr val="bg1">
                  <a:lumMod val="85000"/>
                </a:schemeClr>
              </a:solidFill>
              <a:prstDash val="lgDash"/>
            </a:ln>
          </c:spPr>
        </c:majorGridlines>
        <c:title>
          <c:tx>
            <c:rich>
              <a:bodyPr/>
              <a:lstStyle/>
              <a:p>
                <a:pPr>
                  <a:defRPr sz="1600" b="1">
                    <a:latin typeface="Calibri"/>
                    <a:cs typeface="Calibri"/>
                  </a:defRPr>
                </a:pPr>
                <a:r>
                  <a:rPr lang="en-US" sz="1600" b="1">
                    <a:latin typeface="Calibri"/>
                    <a:cs typeface="Calibri"/>
                  </a:rPr>
                  <a:t>Scaling Factor</a:t>
                </a:r>
              </a:p>
            </c:rich>
          </c:tx>
          <c:layout>
            <c:manualLayout>
              <c:xMode val="edge"/>
              <c:yMode val="edge"/>
              <c:x val="0.00480937653694526"/>
              <c:y val="0.0987193841609294"/>
            </c:manualLayout>
          </c:layout>
          <c:overlay val="0"/>
          <c:spPr>
            <a:noFill/>
            <a:ln w="25400">
              <a:noFill/>
            </a:ln>
          </c:spPr>
        </c:title>
        <c:numFmt formatCode="General" sourceLinked="0"/>
        <c:majorTickMark val="out"/>
        <c:minorTickMark val="none"/>
        <c:tickLblPos val="none"/>
        <c:spPr>
          <a:ln w="3175">
            <a:solidFill>
              <a:srgbClr val="000000"/>
            </a:solidFill>
            <a:prstDash val="solid"/>
          </a:ln>
        </c:spPr>
        <c:txPr>
          <a:bodyPr rot="0" vert="horz"/>
          <a:lstStyle/>
          <a:p>
            <a:pPr>
              <a:defRPr sz="2000"/>
            </a:pPr>
            <a:endParaRPr lang="en-US"/>
          </a:p>
        </c:txPr>
        <c:crossAx val="428501400"/>
        <c:crosses val="autoZero"/>
        <c:crossBetween val="midCat"/>
        <c:majorUnit val="2.0"/>
        <c:minorUnit val="2.0"/>
      </c:valAx>
      <c:spPr>
        <a:noFill/>
        <a:ln w="25400">
          <a:noFill/>
        </a:ln>
      </c:spPr>
    </c:plotArea>
    <c:legend>
      <c:legendPos val="r"/>
      <c:layout>
        <c:manualLayout>
          <c:xMode val="edge"/>
          <c:yMode val="edge"/>
          <c:x val="0.146233404571686"/>
          <c:y val="0.0209754869096762"/>
          <c:w val="0.483477256575798"/>
          <c:h val="0.502109403093942"/>
        </c:manualLayout>
      </c:layout>
      <c:overlay val="0"/>
      <c:spPr>
        <a:noFill/>
        <a:ln w="25400">
          <a:noFill/>
        </a:ln>
      </c:spPr>
      <c:txPr>
        <a:bodyPr/>
        <a:lstStyle/>
        <a:p>
          <a:pPr>
            <a:defRPr sz="1400">
              <a:latin typeface="Calibri"/>
              <a:cs typeface="Calibri"/>
            </a:defRPr>
          </a:pPr>
          <a:endParaRPr lang="en-US"/>
        </a:p>
      </c:txPr>
    </c:legend>
    <c:plotVisOnly val="1"/>
    <c:dispBlanksAs val="gap"/>
    <c:showDLblsOverMax val="0"/>
  </c:chart>
  <c:spPr>
    <a:noFill/>
    <a:ln w="9525">
      <a:noFill/>
    </a:ln>
  </c:spPr>
  <c:txPr>
    <a:bodyPr/>
    <a:lstStyle/>
    <a:p>
      <a:pPr>
        <a:defRPr sz="2200"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927691932753"/>
          <c:y val="0.147833092772925"/>
          <c:w val="0.767649901474787"/>
          <c:h val="0.674528660726092"/>
        </c:manualLayout>
      </c:layout>
      <c:scatterChart>
        <c:scatterStyle val="smoothMarker"/>
        <c:varyColors val="0"/>
        <c:ser>
          <c:idx val="0"/>
          <c:order val="0"/>
          <c:tx>
            <c:v> Max Power (air cooling + heatsink)</c:v>
          </c:tx>
          <c:spPr>
            <a:ln w="38100">
              <a:solidFill>
                <a:srgbClr val="3366FF"/>
              </a:solidFill>
              <a:prstDash val="solid"/>
            </a:ln>
          </c:spPr>
          <c:marker>
            <c:symbol val="circle"/>
            <c:size val="11"/>
            <c:spPr>
              <a:solidFill>
                <a:srgbClr val="3366FF"/>
              </a:solidFill>
              <a:ln>
                <a:solidFill>
                  <a:srgbClr val="3366FF"/>
                </a:solidFill>
              </a:ln>
            </c:spPr>
          </c:marker>
          <c:xVal>
            <c:numRef>
              <c:f>Sheet2!$C$13:$C$16</c:f>
              <c:numCache>
                <c:formatCode>General</c:formatCode>
                <c:ptCount val="4"/>
                <c:pt idx="0">
                  <c:v>2007.0</c:v>
                </c:pt>
                <c:pt idx="1">
                  <c:v>2010.0</c:v>
                </c:pt>
                <c:pt idx="2">
                  <c:v>2013.0</c:v>
                </c:pt>
                <c:pt idx="3">
                  <c:v>2017.0</c:v>
                </c:pt>
              </c:numCache>
            </c:numRef>
          </c:xVal>
          <c:yVal>
            <c:numRef>
              <c:f>Sheet2!$I$6:$I$9</c:f>
              <c:numCache>
                <c:formatCode>General</c:formatCode>
                <c:ptCount val="4"/>
                <c:pt idx="0">
                  <c:v>198.0</c:v>
                </c:pt>
                <c:pt idx="1">
                  <c:v>198.0</c:v>
                </c:pt>
                <c:pt idx="2">
                  <c:v>198.0</c:v>
                </c:pt>
                <c:pt idx="3">
                  <c:v>198.0</c:v>
                </c:pt>
              </c:numCache>
            </c:numRef>
          </c:yVal>
          <c:smooth val="1"/>
        </c:ser>
        <c:ser>
          <c:idx val="4"/>
          <c:order val="1"/>
          <c:tx>
            <c:v> Chip Power (ITRS)</c:v>
          </c:tx>
          <c:spPr>
            <a:ln w="38100">
              <a:solidFill>
                <a:srgbClr val="C00000"/>
              </a:solidFill>
            </a:ln>
          </c:spPr>
          <c:marker>
            <c:symbol val="square"/>
            <c:size val="9"/>
            <c:spPr>
              <a:solidFill>
                <a:srgbClr val="C00000"/>
              </a:solidFill>
              <a:ln w="25400">
                <a:solidFill>
                  <a:srgbClr val="C00000"/>
                </a:solidFill>
              </a:ln>
            </c:spPr>
          </c:marker>
          <c:xVal>
            <c:numRef>
              <c:f>Sheet2!$C$13:$C$16</c:f>
              <c:numCache>
                <c:formatCode>General</c:formatCode>
                <c:ptCount val="4"/>
                <c:pt idx="0">
                  <c:v>2007.0</c:v>
                </c:pt>
                <c:pt idx="1">
                  <c:v>2010.0</c:v>
                </c:pt>
                <c:pt idx="2">
                  <c:v>2013.0</c:v>
                </c:pt>
                <c:pt idx="3">
                  <c:v>2017.0</c:v>
                </c:pt>
              </c:numCache>
            </c:numRef>
          </c:xVal>
          <c:yVal>
            <c:numRef>
              <c:f>Sheet2!$F$6:$F$9</c:f>
              <c:numCache>
                <c:formatCode>General</c:formatCode>
                <c:ptCount val="4"/>
                <c:pt idx="0">
                  <c:v>102.0</c:v>
                </c:pt>
                <c:pt idx="1">
                  <c:v>146.0</c:v>
                </c:pt>
                <c:pt idx="2">
                  <c:v>149.0</c:v>
                </c:pt>
                <c:pt idx="3">
                  <c:v>130.0</c:v>
                </c:pt>
              </c:numCache>
            </c:numRef>
          </c:yVal>
          <c:smooth val="1"/>
        </c:ser>
        <c:dLbls>
          <c:showLegendKey val="0"/>
          <c:showVal val="0"/>
          <c:showCatName val="0"/>
          <c:showSerName val="0"/>
          <c:showPercent val="0"/>
          <c:showBubbleSize val="0"/>
        </c:dLbls>
        <c:axId val="510129112"/>
        <c:axId val="509882168"/>
      </c:scatterChart>
      <c:valAx>
        <c:axId val="510129112"/>
        <c:scaling>
          <c:orientation val="minMax"/>
          <c:max val="2019.0"/>
          <c:min val="2004.0"/>
        </c:scaling>
        <c:delete val="0"/>
        <c:axPos val="b"/>
        <c:title>
          <c:tx>
            <c:rich>
              <a:bodyPr/>
              <a:lstStyle/>
              <a:p>
                <a:pPr>
                  <a:defRPr sz="1600" b="1">
                    <a:latin typeface="Calibri"/>
                    <a:cs typeface="Calibri"/>
                  </a:defRPr>
                </a:pPr>
                <a:r>
                  <a:rPr lang="en-US" sz="1600" b="1" dirty="0" smtClean="0">
                    <a:latin typeface="Calibri"/>
                    <a:cs typeface="Calibri"/>
                  </a:rPr>
                  <a:t>Year</a:t>
                </a:r>
                <a:endParaRPr lang="en-US" sz="1600" b="1" dirty="0">
                  <a:latin typeface="Calibri"/>
                  <a:cs typeface="Calibri"/>
                </a:endParaRPr>
              </a:p>
            </c:rich>
          </c:tx>
          <c:layout>
            <c:manualLayout>
              <c:xMode val="edge"/>
              <c:yMode val="edge"/>
              <c:x val="0.404578480459058"/>
              <c:y val="0.846008310032143"/>
            </c:manualLayout>
          </c:layout>
          <c:overlay val="0"/>
          <c:spPr>
            <a:noFill/>
            <a:ln w="25400">
              <a:noFill/>
            </a:ln>
          </c:spPr>
        </c:title>
        <c:numFmt formatCode="General" sourceLinked="1"/>
        <c:majorTickMark val="out"/>
        <c:minorTickMark val="none"/>
        <c:tickLblPos val="none"/>
        <c:spPr>
          <a:ln w="3175">
            <a:solidFill>
              <a:srgbClr val="000000"/>
            </a:solidFill>
            <a:prstDash val="solid"/>
          </a:ln>
        </c:spPr>
        <c:txPr>
          <a:bodyPr rot="0" vert="horz"/>
          <a:lstStyle/>
          <a:p>
            <a:pPr>
              <a:defRPr sz="2000"/>
            </a:pPr>
            <a:endParaRPr lang="en-US"/>
          </a:p>
        </c:txPr>
        <c:crossAx val="509882168"/>
        <c:crosses val="autoZero"/>
        <c:crossBetween val="midCat"/>
        <c:majorUnit val="3.0"/>
      </c:valAx>
      <c:valAx>
        <c:axId val="509882168"/>
        <c:scaling>
          <c:orientation val="minMax"/>
        </c:scaling>
        <c:delete val="0"/>
        <c:axPos val="l"/>
        <c:majorGridlines>
          <c:spPr>
            <a:ln w="3175">
              <a:solidFill>
                <a:schemeClr val="bg1">
                  <a:lumMod val="85000"/>
                </a:schemeClr>
              </a:solidFill>
              <a:prstDash val="lgDash"/>
            </a:ln>
          </c:spPr>
        </c:majorGridlines>
        <c:title>
          <c:tx>
            <c:rich>
              <a:bodyPr/>
              <a:lstStyle/>
              <a:p>
                <a:pPr>
                  <a:defRPr sz="1600" b="1">
                    <a:latin typeface="Calibri"/>
                    <a:cs typeface="Calibri"/>
                  </a:defRPr>
                </a:pPr>
                <a:r>
                  <a:rPr lang="en-US" sz="1600" b="1">
                    <a:latin typeface="Calibri"/>
                    <a:cs typeface="Calibri"/>
                  </a:rPr>
                  <a:t>Watts / Chip</a:t>
                </a:r>
              </a:p>
            </c:rich>
          </c:tx>
          <c:layout>
            <c:manualLayout>
              <c:xMode val="edge"/>
              <c:yMode val="edge"/>
              <c:x val="0.0278017226329702"/>
              <c:y val="0.10534197274511"/>
            </c:manualLayout>
          </c:layout>
          <c:overlay val="0"/>
          <c:spPr>
            <a:noFill/>
            <a:ln w="25400">
              <a:noFill/>
            </a:ln>
          </c:spPr>
        </c:title>
        <c:numFmt formatCode="General" sourceLinked="0"/>
        <c:majorTickMark val="out"/>
        <c:minorTickMark val="none"/>
        <c:tickLblPos val="none"/>
        <c:spPr>
          <a:ln w="3175">
            <a:solidFill>
              <a:srgbClr val="000000"/>
            </a:solidFill>
            <a:prstDash val="solid"/>
          </a:ln>
        </c:spPr>
        <c:txPr>
          <a:bodyPr rot="0" vert="horz"/>
          <a:lstStyle/>
          <a:p>
            <a:pPr>
              <a:defRPr sz="2000"/>
            </a:pPr>
            <a:endParaRPr lang="en-US"/>
          </a:p>
        </c:txPr>
        <c:crossAx val="510129112"/>
        <c:crosses val="autoZero"/>
        <c:crossBetween val="midCat"/>
      </c:valAx>
      <c:spPr>
        <a:noFill/>
        <a:ln w="25400">
          <a:noFill/>
        </a:ln>
      </c:spPr>
    </c:plotArea>
    <c:legend>
      <c:legendPos val="r"/>
      <c:layout>
        <c:manualLayout>
          <c:xMode val="edge"/>
          <c:yMode val="edge"/>
          <c:x val="0.16458844289818"/>
          <c:y val="0.0501766293734214"/>
          <c:w val="0.755467897126178"/>
          <c:h val="0.262550539384598"/>
        </c:manualLayout>
      </c:layout>
      <c:overlay val="0"/>
      <c:spPr>
        <a:noFill/>
        <a:ln w="25400">
          <a:noFill/>
        </a:ln>
      </c:spPr>
      <c:txPr>
        <a:bodyPr/>
        <a:lstStyle/>
        <a:p>
          <a:pPr>
            <a:defRPr sz="1400">
              <a:latin typeface="Calibri"/>
              <a:cs typeface="Calibri"/>
            </a:defRPr>
          </a:pPr>
          <a:endParaRPr lang="en-US"/>
        </a:p>
      </c:txPr>
    </c:legend>
    <c:plotVisOnly val="1"/>
    <c:dispBlanksAs val="gap"/>
    <c:showDLblsOverMax val="0"/>
  </c:chart>
  <c:spPr>
    <a:noFill/>
    <a:ln w="9525">
      <a:noFill/>
    </a:ln>
  </c:spPr>
  <c:txPr>
    <a:bodyPr/>
    <a:lstStyle/>
    <a:p>
      <a:pPr>
        <a:defRPr sz="2200"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5581485473813"/>
          <c:y val="0.292563902821756"/>
          <c:w val="0.655628953341262"/>
          <c:h val="0.479145234959509"/>
        </c:manualLayout>
      </c:layout>
      <c:scatterChart>
        <c:scatterStyle val="smoothMarker"/>
        <c:varyColors val="0"/>
        <c:ser>
          <c:idx val="6"/>
          <c:order val="0"/>
          <c:tx>
            <c:v> Max Die Size</c:v>
          </c:tx>
          <c:spPr>
            <a:ln w="38100">
              <a:solidFill>
                <a:schemeClr val="tx1"/>
              </a:solidFill>
              <a:prstDash val="solid"/>
            </a:ln>
          </c:spPr>
          <c:marker>
            <c:symbol val="circle"/>
            <c:size val="9"/>
            <c:spPr>
              <a:solidFill>
                <a:schemeClr val="tx1"/>
              </a:solidFill>
              <a:ln>
                <a:solidFill>
                  <a:schemeClr val="tx1"/>
                </a:solidFill>
                <a:prstDash val="solid"/>
              </a:ln>
            </c:spPr>
          </c:marker>
          <c:xVal>
            <c:numRef>
              <c:f>Sheet1!$K$27:$K$30</c:f>
              <c:numCache>
                <c:formatCode>General</c:formatCode>
                <c:ptCount val="4"/>
                <c:pt idx="0">
                  <c:v>2007.0</c:v>
                </c:pt>
                <c:pt idx="1">
                  <c:v>2010.0</c:v>
                </c:pt>
                <c:pt idx="2">
                  <c:v>2013.0</c:v>
                </c:pt>
                <c:pt idx="3">
                  <c:v>2017.0</c:v>
                </c:pt>
              </c:numCache>
            </c:numRef>
          </c:xVal>
          <c:yVal>
            <c:numRef>
              <c:f>Sheet1!$A$6:$A$9</c:f>
              <c:numCache>
                <c:formatCode>General</c:formatCode>
                <c:ptCount val="4"/>
                <c:pt idx="0">
                  <c:v>310.0</c:v>
                </c:pt>
                <c:pt idx="1">
                  <c:v>310.0</c:v>
                </c:pt>
                <c:pt idx="2">
                  <c:v>310.0</c:v>
                </c:pt>
                <c:pt idx="3">
                  <c:v>310.0</c:v>
                </c:pt>
              </c:numCache>
            </c:numRef>
          </c:yVal>
          <c:smooth val="1"/>
        </c:ser>
        <c:ser>
          <c:idx val="4"/>
          <c:order val="1"/>
          <c:tx>
            <c:v> DB2-TPCC</c:v>
          </c:tx>
          <c:spPr>
            <a:ln w="38100">
              <a:solidFill>
                <a:schemeClr val="bg1">
                  <a:lumMod val="65000"/>
                </a:schemeClr>
              </a:solidFill>
            </a:ln>
          </c:spPr>
          <c:marker>
            <c:symbol val="square"/>
            <c:size val="9"/>
            <c:spPr>
              <a:solidFill>
                <a:schemeClr val="bg1">
                  <a:lumMod val="65000"/>
                </a:schemeClr>
              </a:solidFill>
              <a:ln w="25400">
                <a:solidFill>
                  <a:schemeClr val="bg1">
                    <a:lumMod val="65000"/>
                  </a:schemeClr>
                </a:solidFill>
              </a:ln>
            </c:spPr>
          </c:marker>
          <c:xVal>
            <c:numRef>
              <c:f>Sheet1!$K$27:$K$30</c:f>
              <c:numCache>
                <c:formatCode>General</c:formatCode>
                <c:ptCount val="4"/>
                <c:pt idx="0">
                  <c:v>2007.0</c:v>
                </c:pt>
                <c:pt idx="1">
                  <c:v>2010.0</c:v>
                </c:pt>
                <c:pt idx="2">
                  <c:v>2013.0</c:v>
                </c:pt>
                <c:pt idx="3">
                  <c:v>2017.0</c:v>
                </c:pt>
              </c:numCache>
            </c:numRef>
          </c:xVal>
          <c:yVal>
            <c:numRef>
              <c:f>Sheet1!$ER$6:$ER$9</c:f>
              <c:numCache>
                <c:formatCode>0.00</c:formatCode>
                <c:ptCount val="4"/>
                <c:pt idx="0">
                  <c:v>187.900938271605</c:v>
                </c:pt>
                <c:pt idx="1">
                  <c:v>181.826875</c:v>
                </c:pt>
                <c:pt idx="2">
                  <c:v>185.6386814814813</c:v>
                </c:pt>
                <c:pt idx="3">
                  <c:v>125.5995061728394</c:v>
                </c:pt>
              </c:numCache>
            </c:numRef>
          </c:yVal>
          <c:smooth val="1"/>
        </c:ser>
        <c:ser>
          <c:idx val="1"/>
          <c:order val="2"/>
          <c:tx>
            <c:v> DB2-TPCH</c:v>
          </c:tx>
          <c:spPr>
            <a:ln w="38100">
              <a:solidFill>
                <a:schemeClr val="bg1">
                  <a:lumMod val="65000"/>
                </a:schemeClr>
              </a:solidFill>
            </a:ln>
          </c:spPr>
          <c:marker>
            <c:symbol val="diamond"/>
            <c:size val="9"/>
            <c:spPr>
              <a:solidFill>
                <a:schemeClr val="bg1">
                  <a:lumMod val="65000"/>
                </a:schemeClr>
              </a:solidFill>
              <a:ln>
                <a:solidFill>
                  <a:schemeClr val="bg1">
                    <a:lumMod val="65000"/>
                  </a:schemeClr>
                </a:solidFill>
              </a:ln>
            </c:spPr>
          </c:marker>
          <c:xVal>
            <c:numRef>
              <c:f>Sheet1!$K$27:$K$30</c:f>
              <c:numCache>
                <c:formatCode>General</c:formatCode>
                <c:ptCount val="4"/>
                <c:pt idx="0">
                  <c:v>2007.0</c:v>
                </c:pt>
                <c:pt idx="1">
                  <c:v>2010.0</c:v>
                </c:pt>
                <c:pt idx="2">
                  <c:v>2013.0</c:v>
                </c:pt>
                <c:pt idx="3">
                  <c:v>2017.0</c:v>
                </c:pt>
              </c:numCache>
            </c:numRef>
          </c:xVal>
          <c:yVal>
            <c:numRef>
              <c:f>Sheet1!$FL$6:$FL$9</c:f>
              <c:numCache>
                <c:formatCode>0.00</c:formatCode>
                <c:ptCount val="4"/>
                <c:pt idx="0">
                  <c:v>186.9996049382715</c:v>
                </c:pt>
                <c:pt idx="1">
                  <c:v>171.1168749999999</c:v>
                </c:pt>
                <c:pt idx="2">
                  <c:v>227.5999259259257</c:v>
                </c:pt>
                <c:pt idx="3">
                  <c:v>122.7787654320987</c:v>
                </c:pt>
              </c:numCache>
            </c:numRef>
          </c:yVal>
          <c:smooth val="1"/>
        </c:ser>
        <c:ser>
          <c:idx val="0"/>
          <c:order val="3"/>
          <c:tx>
            <c:v> Apache</c:v>
          </c:tx>
          <c:spPr>
            <a:ln w="38100">
              <a:solidFill>
                <a:schemeClr val="bg1">
                  <a:lumMod val="65000"/>
                </a:schemeClr>
              </a:solidFill>
              <a:prstDash val="solid"/>
            </a:ln>
          </c:spPr>
          <c:marker>
            <c:symbol val="triangle"/>
            <c:size val="9"/>
            <c:spPr>
              <a:solidFill>
                <a:schemeClr val="bg1">
                  <a:lumMod val="65000"/>
                </a:schemeClr>
              </a:solidFill>
              <a:ln w="25400">
                <a:solidFill>
                  <a:schemeClr val="bg1">
                    <a:lumMod val="65000"/>
                  </a:schemeClr>
                </a:solidFill>
              </a:ln>
            </c:spPr>
          </c:marker>
          <c:xVal>
            <c:numRef>
              <c:f>Sheet1!$K$27:$K$30</c:f>
              <c:numCache>
                <c:formatCode>General</c:formatCode>
                <c:ptCount val="4"/>
                <c:pt idx="0">
                  <c:v>2007.0</c:v>
                </c:pt>
                <c:pt idx="1">
                  <c:v>2010.0</c:v>
                </c:pt>
                <c:pt idx="2">
                  <c:v>2013.0</c:v>
                </c:pt>
                <c:pt idx="3">
                  <c:v>2017.0</c:v>
                </c:pt>
              </c:numCache>
            </c:numRef>
          </c:xVal>
          <c:yVal>
            <c:numRef>
              <c:f>Sheet1!$GF$6:$GF$9</c:f>
              <c:numCache>
                <c:formatCode>0.00</c:formatCode>
                <c:ptCount val="4"/>
                <c:pt idx="0">
                  <c:v>267.8258370370368</c:v>
                </c:pt>
                <c:pt idx="1">
                  <c:v>228.5031249999998</c:v>
                </c:pt>
                <c:pt idx="2">
                  <c:v>227.5999259259257</c:v>
                </c:pt>
                <c:pt idx="3">
                  <c:v>141.9906172839505</c:v>
                </c:pt>
              </c:numCache>
            </c:numRef>
          </c:yVal>
          <c:smooth val="1"/>
        </c:ser>
        <c:ser>
          <c:idx val="2"/>
          <c:order val="4"/>
          <c:tx>
            <c:v> </c:v>
          </c:tx>
          <c:spPr>
            <a:ln>
              <a:noFill/>
            </a:ln>
          </c:spPr>
          <c:marker>
            <c:symbol val="none"/>
          </c:marker>
          <c:trendline>
            <c:name>Trendline (exp.)</c:name>
            <c:spPr>
              <a:ln w="44450">
                <a:solidFill>
                  <a:srgbClr val="C00000"/>
                </a:solidFill>
              </a:ln>
            </c:spPr>
            <c:trendlineType val="exp"/>
            <c:dispRSqr val="0"/>
            <c:dispEq val="0"/>
          </c:trendline>
          <c:xVal>
            <c:numRef>
              <c:f>Sheet1!$K$164:$K$175</c:f>
              <c:numCache>
                <c:formatCode>General</c:formatCode>
                <c:ptCount val="12"/>
                <c:pt idx="0">
                  <c:v>2007.0</c:v>
                </c:pt>
                <c:pt idx="1">
                  <c:v>2007.0</c:v>
                </c:pt>
                <c:pt idx="2">
                  <c:v>2007.0</c:v>
                </c:pt>
                <c:pt idx="3">
                  <c:v>2010.0</c:v>
                </c:pt>
                <c:pt idx="4">
                  <c:v>2010.0</c:v>
                </c:pt>
                <c:pt idx="5">
                  <c:v>2010.0</c:v>
                </c:pt>
                <c:pt idx="6">
                  <c:v>2013.0</c:v>
                </c:pt>
                <c:pt idx="7">
                  <c:v>2013.0</c:v>
                </c:pt>
                <c:pt idx="8">
                  <c:v>2013.0</c:v>
                </c:pt>
                <c:pt idx="9">
                  <c:v>2017.0</c:v>
                </c:pt>
                <c:pt idx="10">
                  <c:v>2017.0</c:v>
                </c:pt>
                <c:pt idx="11">
                  <c:v>2017.0</c:v>
                </c:pt>
              </c:numCache>
            </c:numRef>
          </c:xVal>
          <c:yVal>
            <c:numRef>
              <c:f>Sheet1!$L$164:$L$175</c:f>
              <c:numCache>
                <c:formatCode>0.00</c:formatCode>
                <c:ptCount val="12"/>
                <c:pt idx="0">
                  <c:v>187.900938271605</c:v>
                </c:pt>
                <c:pt idx="1">
                  <c:v>186.9996049382715</c:v>
                </c:pt>
                <c:pt idx="2">
                  <c:v>267.8258370370368</c:v>
                </c:pt>
                <c:pt idx="3">
                  <c:v>181.826875</c:v>
                </c:pt>
                <c:pt idx="4">
                  <c:v>171.1168749999999</c:v>
                </c:pt>
                <c:pt idx="5">
                  <c:v>228.5031249999998</c:v>
                </c:pt>
                <c:pt idx="6">
                  <c:v>185.6386814814813</c:v>
                </c:pt>
                <c:pt idx="7">
                  <c:v>227.5999259259257</c:v>
                </c:pt>
                <c:pt idx="8">
                  <c:v>227.5999259259257</c:v>
                </c:pt>
                <c:pt idx="9">
                  <c:v>125.5995061728394</c:v>
                </c:pt>
                <c:pt idx="10">
                  <c:v>122.7787654320987</c:v>
                </c:pt>
                <c:pt idx="11">
                  <c:v>141.9906172839505</c:v>
                </c:pt>
              </c:numCache>
            </c:numRef>
          </c:yVal>
          <c:smooth val="1"/>
        </c:ser>
        <c:dLbls>
          <c:showLegendKey val="0"/>
          <c:showVal val="0"/>
          <c:showCatName val="0"/>
          <c:showSerName val="0"/>
          <c:showPercent val="0"/>
          <c:showBubbleSize val="0"/>
        </c:dLbls>
        <c:axId val="479445640"/>
        <c:axId val="509260248"/>
      </c:scatterChart>
      <c:valAx>
        <c:axId val="479445640"/>
        <c:scaling>
          <c:orientation val="minMax"/>
          <c:max val="2019.0"/>
          <c:min val="2004.0"/>
        </c:scaling>
        <c:delete val="0"/>
        <c:axPos val="b"/>
        <c:title>
          <c:tx>
            <c:rich>
              <a:bodyPr/>
              <a:lstStyle/>
              <a:p>
                <a:pPr>
                  <a:defRPr sz="2200" b="1">
                    <a:latin typeface="Calibri"/>
                    <a:cs typeface="Calibri"/>
                  </a:defRPr>
                </a:pPr>
                <a:r>
                  <a:rPr lang="en-US" sz="2200" b="1" dirty="0" smtClean="0">
                    <a:latin typeface="Calibri"/>
                    <a:cs typeface="Calibri"/>
                  </a:rPr>
                  <a:t>Year</a:t>
                </a:r>
                <a:endParaRPr lang="en-US" sz="2200" b="1" dirty="0">
                  <a:latin typeface="Calibri"/>
                  <a:cs typeface="Calibri"/>
                </a:endParaRPr>
              </a:p>
            </c:rich>
          </c:tx>
          <c:layout>
            <c:manualLayout>
              <c:xMode val="edge"/>
              <c:yMode val="edge"/>
              <c:x val="0.457252603903456"/>
              <c:y val="0.90730226693193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2000">
                <a:latin typeface="Calibri"/>
                <a:cs typeface="Calibri"/>
              </a:defRPr>
            </a:pPr>
            <a:endParaRPr lang="en-US"/>
          </a:p>
        </c:txPr>
        <c:crossAx val="509260248"/>
        <c:crossesAt val="1.0"/>
        <c:crossBetween val="midCat"/>
        <c:majorUnit val="3.0"/>
      </c:valAx>
      <c:valAx>
        <c:axId val="509260248"/>
        <c:scaling>
          <c:logBase val="2.0"/>
          <c:orientation val="minMax"/>
          <c:min val="64.0"/>
        </c:scaling>
        <c:delete val="0"/>
        <c:axPos val="l"/>
        <c:majorGridlines>
          <c:spPr>
            <a:ln w="3175">
              <a:solidFill>
                <a:schemeClr val="bg1">
                  <a:lumMod val="85000"/>
                </a:schemeClr>
              </a:solidFill>
              <a:prstDash val="lgDash"/>
            </a:ln>
          </c:spPr>
        </c:majorGridlines>
        <c:title>
          <c:tx>
            <c:rich>
              <a:bodyPr/>
              <a:lstStyle/>
              <a:p>
                <a:pPr>
                  <a:defRPr sz="2200" b="1">
                    <a:latin typeface="Calibri"/>
                    <a:cs typeface="Calibri"/>
                  </a:defRPr>
                </a:pPr>
                <a:r>
                  <a:rPr lang="en-US" sz="2200" b="1">
                    <a:latin typeface="Calibri"/>
                    <a:cs typeface="Calibri"/>
                  </a:rPr>
                  <a:t>Die Size (mm</a:t>
                </a:r>
                <a:r>
                  <a:rPr lang="en-US" sz="2200" b="1" baseline="30000">
                    <a:latin typeface="Calibri"/>
                    <a:cs typeface="Calibri"/>
                  </a:rPr>
                  <a:t>2</a:t>
                </a:r>
                <a:r>
                  <a:rPr lang="en-US" sz="2200" b="1">
                    <a:latin typeface="Calibri"/>
                    <a:cs typeface="Calibri"/>
                  </a:rPr>
                  <a:t>)</a:t>
                </a:r>
              </a:p>
            </c:rich>
          </c:tx>
          <c:layout>
            <c:manualLayout>
              <c:xMode val="edge"/>
              <c:yMode val="edge"/>
              <c:x val="0.00635266303568895"/>
              <c:y val="0.32153826323311"/>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2000">
                <a:latin typeface="Calibri"/>
                <a:cs typeface="Calibri"/>
              </a:defRPr>
            </a:pPr>
            <a:endParaRPr lang="en-US"/>
          </a:p>
        </c:txPr>
        <c:crossAx val="479445640"/>
        <c:crosses val="autoZero"/>
        <c:crossBetween val="midCat"/>
      </c:valAx>
      <c:spPr>
        <a:noFill/>
        <a:ln w="25400">
          <a:noFill/>
        </a:ln>
      </c:spPr>
    </c:plotArea>
    <c:legend>
      <c:legendPos val="r"/>
      <c:legendEntry>
        <c:idx val="4"/>
        <c:delete val="1"/>
      </c:legendEntry>
      <c:layout>
        <c:manualLayout>
          <c:xMode val="edge"/>
          <c:yMode val="edge"/>
          <c:x val="0.161622579735182"/>
          <c:y val="0.0273399277047664"/>
          <c:w val="0.824500376337418"/>
          <c:h val="0.2171549303668"/>
        </c:manualLayout>
      </c:layout>
      <c:overlay val="0"/>
      <c:spPr>
        <a:noFill/>
        <a:ln w="25400">
          <a:noFill/>
        </a:ln>
      </c:spPr>
      <c:txPr>
        <a:bodyPr/>
        <a:lstStyle/>
        <a:p>
          <a:pPr>
            <a:defRPr sz="2000">
              <a:latin typeface="Calibri"/>
              <a:cs typeface="Calibri"/>
            </a:defRPr>
          </a:pPr>
          <a:endParaRPr lang="en-US"/>
        </a:p>
      </c:txPr>
    </c:legend>
    <c:plotVisOnly val="1"/>
    <c:dispBlanksAs val="gap"/>
    <c:showDLblsOverMax val="0"/>
  </c:chart>
  <c:spPr>
    <a:noFill/>
    <a:ln w="9525">
      <a:noFill/>
    </a:ln>
  </c:spPr>
  <c:txPr>
    <a:bodyPr/>
    <a:lstStyle/>
    <a:p>
      <a:pPr>
        <a:defRPr sz="2200"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 Operation</c:v>
                </c:pt>
              </c:strCache>
            </c:strRef>
          </c:tx>
          <c:spPr>
            <a:solidFill>
              <a:srgbClr val="000090"/>
            </a:solidFill>
            <a:ln>
              <a:solidFill>
                <a:srgbClr val="000090"/>
              </a:solidFill>
            </a:ln>
          </c:spPr>
          <c:invertIfNegative val="0"/>
          <c:cat>
            <c:strRef>
              <c:f>Sheet1!$A$2:$A$6</c:f>
              <c:strCache>
                <c:ptCount val="5"/>
                <c:pt idx="0">
                  <c:v>FP   MUL</c:v>
                </c:pt>
                <c:pt idx="1">
                  <c:v>INT ADD</c:v>
                </c:pt>
                <c:pt idx="2">
                  <c:v>L1d</c:v>
                </c:pt>
                <c:pt idx="3">
                  <c:v>L2 faraway slice</c:v>
                </c:pt>
                <c:pt idx="4">
                  <c:v>Memory</c:v>
                </c:pt>
              </c:strCache>
            </c:strRef>
          </c:cat>
          <c:val>
            <c:numRef>
              <c:f>Sheet1!$B$2:$B$6</c:f>
              <c:numCache>
                <c:formatCode>General</c:formatCode>
                <c:ptCount val="5"/>
                <c:pt idx="0">
                  <c:v>25.0</c:v>
                </c:pt>
                <c:pt idx="1">
                  <c:v>0.5</c:v>
                </c:pt>
                <c:pt idx="2">
                  <c:v>50.0</c:v>
                </c:pt>
                <c:pt idx="3">
                  <c:v>50.0</c:v>
                </c:pt>
                <c:pt idx="4">
                  <c:v>50.0</c:v>
                </c:pt>
              </c:numCache>
            </c:numRef>
          </c:val>
        </c:ser>
        <c:ser>
          <c:idx val="1"/>
          <c:order val="1"/>
          <c:tx>
            <c:strRef>
              <c:f>Sheet1!$C$1</c:f>
              <c:strCache>
                <c:ptCount val="1"/>
                <c:pt idx="0">
                  <c:v> Overhead</c:v>
                </c:pt>
              </c:strCache>
            </c:strRef>
          </c:tx>
          <c:spPr>
            <a:solidFill>
              <a:srgbClr val="FF0000"/>
            </a:solidFill>
            <a:ln>
              <a:solidFill>
                <a:srgbClr val="FF0000"/>
              </a:solidFill>
            </a:ln>
          </c:spPr>
          <c:invertIfNegative val="0"/>
          <c:cat>
            <c:strRef>
              <c:f>Sheet1!$A$2:$A$6</c:f>
              <c:strCache>
                <c:ptCount val="5"/>
                <c:pt idx="0">
                  <c:v>FP   MUL</c:v>
                </c:pt>
                <c:pt idx="1">
                  <c:v>INT ADD</c:v>
                </c:pt>
                <c:pt idx="2">
                  <c:v>L1d</c:v>
                </c:pt>
                <c:pt idx="3">
                  <c:v>L2 faraway slice</c:v>
                </c:pt>
                <c:pt idx="4">
                  <c:v>Memory</c:v>
                </c:pt>
              </c:strCache>
            </c:strRef>
          </c:cat>
          <c:val>
            <c:numRef>
              <c:f>Sheet1!$C$2:$C$6</c:f>
              <c:numCache>
                <c:formatCode>General</c:formatCode>
                <c:ptCount val="5"/>
                <c:pt idx="0">
                  <c:v>2000.0</c:v>
                </c:pt>
                <c:pt idx="1">
                  <c:v>2000.0</c:v>
                </c:pt>
                <c:pt idx="3">
                  <c:v>950.0</c:v>
                </c:pt>
                <c:pt idx="4">
                  <c:v>15950.0</c:v>
                </c:pt>
              </c:numCache>
            </c:numRef>
          </c:val>
        </c:ser>
        <c:dLbls>
          <c:showLegendKey val="0"/>
          <c:showVal val="0"/>
          <c:showCatName val="0"/>
          <c:showSerName val="0"/>
          <c:showPercent val="0"/>
          <c:showBubbleSize val="0"/>
        </c:dLbls>
        <c:gapWidth val="150"/>
        <c:overlap val="100"/>
        <c:axId val="431812344"/>
        <c:axId val="438549848"/>
      </c:barChart>
      <c:catAx>
        <c:axId val="431812344"/>
        <c:scaling>
          <c:orientation val="minMax"/>
        </c:scaling>
        <c:delete val="0"/>
        <c:axPos val="b"/>
        <c:majorTickMark val="out"/>
        <c:minorTickMark val="none"/>
        <c:tickLblPos val="nextTo"/>
        <c:crossAx val="438549848"/>
        <c:crossesAt val="0.1"/>
        <c:auto val="1"/>
        <c:lblAlgn val="ctr"/>
        <c:lblOffset val="100"/>
        <c:noMultiLvlLbl val="0"/>
      </c:catAx>
      <c:valAx>
        <c:axId val="438549848"/>
        <c:scaling>
          <c:logBase val="10.0"/>
          <c:orientation val="minMax"/>
          <c:max val="100000.0"/>
          <c:min val="0.1"/>
        </c:scaling>
        <c:delete val="0"/>
        <c:axPos val="l"/>
        <c:majorGridlines/>
        <c:title>
          <c:tx>
            <c:rich>
              <a:bodyPr rot="-5400000" vert="horz"/>
              <a:lstStyle/>
              <a:p>
                <a:pPr>
                  <a:defRPr/>
                </a:pPr>
                <a:r>
                  <a:rPr lang="en-US" dirty="0" smtClean="0"/>
                  <a:t>Energy (</a:t>
                </a:r>
                <a:r>
                  <a:rPr lang="en-US" dirty="0" err="1" smtClean="0"/>
                  <a:t>pJ</a:t>
                </a:r>
                <a:r>
                  <a:rPr lang="en-US" dirty="0" smtClean="0"/>
                  <a:t>)</a:t>
                </a:r>
                <a:endParaRPr lang="en-US" dirty="0"/>
              </a:p>
            </c:rich>
          </c:tx>
          <c:layout/>
          <c:overlay val="0"/>
        </c:title>
        <c:numFmt formatCode="General" sourceLinked="1"/>
        <c:majorTickMark val="out"/>
        <c:minorTickMark val="none"/>
        <c:tickLblPos val="nextTo"/>
        <c:crossAx val="4318123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404272382619"/>
          <c:y val="0.0505709624796085"/>
          <c:w val="0.453189826966074"/>
          <c:h val="0.728850601977471"/>
        </c:manualLayout>
      </c:layout>
      <c:scatterChart>
        <c:scatterStyle val="smoothMarker"/>
        <c:varyColors val="0"/>
        <c:ser>
          <c:idx val="5"/>
          <c:order val="0"/>
          <c:tx>
            <c:strRef>
              <c:f>Sheet1!$R$140</c:f>
              <c:strCache>
                <c:ptCount val="1"/>
                <c:pt idx="0">
                  <c:v> Max EMB Cores</c:v>
                </c:pt>
              </c:strCache>
            </c:strRef>
          </c:tx>
          <c:spPr>
            <a:ln w="38100">
              <a:solidFill>
                <a:schemeClr val="bg1">
                  <a:lumMod val="65000"/>
                </a:schemeClr>
              </a:solidFill>
              <a:prstDash val="dash"/>
            </a:ln>
          </c:spPr>
          <c:marker>
            <c:spPr>
              <a:solidFill>
                <a:schemeClr val="bg1">
                  <a:lumMod val="65000"/>
                </a:schemeClr>
              </a:solidFill>
              <a:ln>
                <a:solidFill>
                  <a:schemeClr val="bg1">
                    <a:lumMod val="65000"/>
                  </a:schemeClr>
                </a:solidFill>
              </a:ln>
            </c:spPr>
          </c:marker>
          <c:xVal>
            <c:numRef>
              <c:f>Sheet1!$K$141:$K$144</c:f>
              <c:numCache>
                <c:formatCode>General</c:formatCode>
                <c:ptCount val="4"/>
                <c:pt idx="0">
                  <c:v>2007.0</c:v>
                </c:pt>
                <c:pt idx="1">
                  <c:v>2010.0</c:v>
                </c:pt>
                <c:pt idx="2">
                  <c:v>2013.0</c:v>
                </c:pt>
                <c:pt idx="3">
                  <c:v>2017.0</c:v>
                </c:pt>
              </c:numCache>
            </c:numRef>
          </c:xVal>
          <c:yVal>
            <c:numRef>
              <c:f>Sheet1!$R$141:$R$144</c:f>
              <c:numCache>
                <c:formatCode>General</c:formatCode>
                <c:ptCount val="4"/>
                <c:pt idx="0">
                  <c:v>89.0</c:v>
                </c:pt>
                <c:pt idx="1">
                  <c:v>193.0</c:v>
                </c:pt>
                <c:pt idx="2">
                  <c:v>388.0</c:v>
                </c:pt>
                <c:pt idx="3">
                  <c:v>1005.0</c:v>
                </c:pt>
              </c:numCache>
            </c:numRef>
          </c:yVal>
          <c:smooth val="1"/>
        </c:ser>
        <c:ser>
          <c:idx val="6"/>
          <c:order val="1"/>
          <c:tx>
            <c:strRef>
              <c:f>Sheet1!$O$140</c:f>
              <c:strCache>
                <c:ptCount val="1"/>
                <c:pt idx="0">
                  <c:v> EMB + 3D mem</c:v>
                </c:pt>
              </c:strCache>
            </c:strRef>
          </c:tx>
          <c:spPr>
            <a:ln w="38100">
              <a:solidFill>
                <a:srgbClr val="FFC000"/>
              </a:solidFill>
              <a:prstDash val="solid"/>
            </a:ln>
          </c:spPr>
          <c:marker>
            <c:symbol val="circle"/>
            <c:size val="12"/>
            <c:spPr>
              <a:solidFill>
                <a:srgbClr val="FFC000"/>
              </a:solidFill>
              <a:ln>
                <a:solidFill>
                  <a:srgbClr val="FFC000"/>
                </a:solidFill>
                <a:prstDash val="solid"/>
              </a:ln>
            </c:spPr>
          </c:marker>
          <c:xVal>
            <c:numRef>
              <c:f>Sheet1!$K$141:$K$144</c:f>
              <c:numCache>
                <c:formatCode>General</c:formatCode>
                <c:ptCount val="4"/>
                <c:pt idx="0">
                  <c:v>2007.0</c:v>
                </c:pt>
                <c:pt idx="1">
                  <c:v>2010.0</c:v>
                </c:pt>
                <c:pt idx="2">
                  <c:v>2013.0</c:v>
                </c:pt>
                <c:pt idx="3">
                  <c:v>2017.0</c:v>
                </c:pt>
              </c:numCache>
            </c:numRef>
          </c:xVal>
          <c:yVal>
            <c:numRef>
              <c:f>Sheet1!$O$141:$O$144</c:f>
              <c:numCache>
                <c:formatCode>0.00</c:formatCode>
                <c:ptCount val="4"/>
                <c:pt idx="0">
                  <c:v>43.29485942944893</c:v>
                </c:pt>
                <c:pt idx="1">
                  <c:v>67.60959978508311</c:v>
                </c:pt>
                <c:pt idx="2">
                  <c:v>97.56937913038797</c:v>
                </c:pt>
                <c:pt idx="3">
                  <c:v>124.2360457970549</c:v>
                </c:pt>
              </c:numCache>
            </c:numRef>
          </c:yVal>
          <c:smooth val="1"/>
        </c:ser>
        <c:ser>
          <c:idx val="0"/>
          <c:order val="2"/>
          <c:tx>
            <c:strRef>
              <c:f>Sheet1!$N$140</c:f>
              <c:strCache>
                <c:ptCount val="1"/>
                <c:pt idx="0">
                  <c:v> EMB</c:v>
                </c:pt>
              </c:strCache>
            </c:strRef>
          </c:tx>
          <c:spPr>
            <a:ln w="38100">
              <a:solidFill>
                <a:srgbClr val="FFC000"/>
              </a:solidFill>
            </a:ln>
          </c:spPr>
          <c:marker>
            <c:symbol val="circle"/>
            <c:size val="12"/>
            <c:spPr>
              <a:noFill/>
              <a:ln w="25400">
                <a:solidFill>
                  <a:srgbClr val="FFC000"/>
                </a:solidFill>
              </a:ln>
            </c:spPr>
          </c:marker>
          <c:xVal>
            <c:numRef>
              <c:f>Sheet1!$K$141:$K$144</c:f>
              <c:numCache>
                <c:formatCode>General</c:formatCode>
                <c:ptCount val="4"/>
                <c:pt idx="0">
                  <c:v>2007.0</c:v>
                </c:pt>
                <c:pt idx="1">
                  <c:v>2010.0</c:v>
                </c:pt>
                <c:pt idx="2">
                  <c:v>2013.0</c:v>
                </c:pt>
                <c:pt idx="3">
                  <c:v>2017.0</c:v>
                </c:pt>
              </c:numCache>
            </c:numRef>
          </c:xVal>
          <c:yVal>
            <c:numRef>
              <c:f>Sheet1!$N$141:$N$144</c:f>
              <c:numCache>
                <c:formatCode>0.00</c:formatCode>
                <c:ptCount val="4"/>
                <c:pt idx="0">
                  <c:v>50.66666666666641</c:v>
                </c:pt>
                <c:pt idx="1">
                  <c:v>74.66666666666667</c:v>
                </c:pt>
                <c:pt idx="2">
                  <c:v>104.0</c:v>
                </c:pt>
                <c:pt idx="3">
                  <c:v>120.0</c:v>
                </c:pt>
              </c:numCache>
            </c:numRef>
          </c:yVal>
          <c:smooth val="1"/>
        </c:ser>
        <c:ser>
          <c:idx val="1"/>
          <c:order val="3"/>
          <c:tx>
            <c:strRef>
              <c:f>Sheet1!$M$140</c:f>
              <c:strCache>
                <c:ptCount val="1"/>
                <c:pt idx="0">
                  <c:v> GPP + 3D mem</c:v>
                </c:pt>
              </c:strCache>
            </c:strRef>
          </c:tx>
          <c:spPr>
            <a:ln w="38100">
              <a:solidFill>
                <a:srgbClr val="3366FF"/>
              </a:solidFill>
            </a:ln>
          </c:spPr>
          <c:marker>
            <c:symbol val="circle"/>
            <c:size val="11"/>
            <c:spPr>
              <a:solidFill>
                <a:srgbClr val="3366FF"/>
              </a:solidFill>
              <a:ln>
                <a:solidFill>
                  <a:srgbClr val="3366FF"/>
                </a:solidFill>
              </a:ln>
            </c:spPr>
          </c:marker>
          <c:xVal>
            <c:numRef>
              <c:f>Sheet1!$K$141:$K$144</c:f>
              <c:numCache>
                <c:formatCode>General</c:formatCode>
                <c:ptCount val="4"/>
                <c:pt idx="0">
                  <c:v>2007.0</c:v>
                </c:pt>
                <c:pt idx="1">
                  <c:v>2010.0</c:v>
                </c:pt>
                <c:pt idx="2">
                  <c:v>2013.0</c:v>
                </c:pt>
                <c:pt idx="3">
                  <c:v>2017.0</c:v>
                </c:pt>
              </c:numCache>
            </c:numRef>
          </c:xVal>
          <c:yVal>
            <c:numRef>
              <c:f>Sheet1!$M$141:$M$144</c:f>
              <c:numCache>
                <c:formatCode>0</c:formatCode>
                <c:ptCount val="4"/>
                <c:pt idx="0">
                  <c:v>10.0</c:v>
                </c:pt>
                <c:pt idx="1">
                  <c:v>26.66666666666667</c:v>
                </c:pt>
                <c:pt idx="2">
                  <c:v>61.33333333333334</c:v>
                </c:pt>
                <c:pt idx="3">
                  <c:v>128.0</c:v>
                </c:pt>
              </c:numCache>
            </c:numRef>
          </c:yVal>
          <c:smooth val="1"/>
        </c:ser>
        <c:ser>
          <c:idx val="4"/>
          <c:order val="4"/>
          <c:tx>
            <c:strRef>
              <c:f>Sheet1!$L$140</c:f>
              <c:strCache>
                <c:ptCount val="1"/>
                <c:pt idx="0">
                  <c:v> GPP</c:v>
                </c:pt>
              </c:strCache>
            </c:strRef>
          </c:tx>
          <c:spPr>
            <a:ln w="38100">
              <a:solidFill>
                <a:srgbClr val="3366FF"/>
              </a:solidFill>
            </a:ln>
          </c:spPr>
          <c:marker>
            <c:symbol val="circle"/>
            <c:size val="12"/>
            <c:spPr>
              <a:noFill/>
              <a:ln w="25400">
                <a:solidFill>
                  <a:srgbClr val="3366FF"/>
                </a:solidFill>
              </a:ln>
            </c:spPr>
          </c:marker>
          <c:xVal>
            <c:numRef>
              <c:f>Sheet1!$K$141:$K$144</c:f>
              <c:numCache>
                <c:formatCode>General</c:formatCode>
                <c:ptCount val="4"/>
                <c:pt idx="0">
                  <c:v>2007.0</c:v>
                </c:pt>
                <c:pt idx="1">
                  <c:v>2010.0</c:v>
                </c:pt>
                <c:pt idx="2">
                  <c:v>2013.0</c:v>
                </c:pt>
                <c:pt idx="3">
                  <c:v>2017.0</c:v>
                </c:pt>
              </c:numCache>
            </c:numRef>
          </c:xVal>
          <c:yVal>
            <c:numRef>
              <c:f>Sheet1!$L$141:$L$144</c:f>
              <c:numCache>
                <c:formatCode>0</c:formatCode>
                <c:ptCount val="4"/>
                <c:pt idx="0">
                  <c:v>12.0</c:v>
                </c:pt>
                <c:pt idx="1">
                  <c:v>24.0</c:v>
                </c:pt>
                <c:pt idx="2">
                  <c:v>41.33333333333334</c:v>
                </c:pt>
                <c:pt idx="3">
                  <c:v>64.0</c:v>
                </c:pt>
              </c:numCache>
            </c:numRef>
          </c:yVal>
          <c:smooth val="1"/>
        </c:ser>
        <c:ser>
          <c:idx val="2"/>
          <c:order val="5"/>
          <c:tx>
            <c:strRef>
              <c:f>Sheet1!$Q$140</c:f>
              <c:strCache>
                <c:ptCount val="1"/>
                <c:pt idx="0">
                  <c:v> Ideal-P + 3D mem</c:v>
                </c:pt>
              </c:strCache>
            </c:strRef>
          </c:tx>
          <c:spPr>
            <a:ln w="38100">
              <a:solidFill>
                <a:srgbClr val="C00000"/>
              </a:solidFill>
              <a:prstDash val="solid"/>
            </a:ln>
          </c:spPr>
          <c:marker>
            <c:symbol val="circle"/>
            <c:size val="12"/>
            <c:spPr>
              <a:solidFill>
                <a:srgbClr val="C00000"/>
              </a:solidFill>
              <a:ln>
                <a:solidFill>
                  <a:srgbClr val="C00000"/>
                </a:solidFill>
                <a:prstDash val="solid"/>
              </a:ln>
            </c:spPr>
          </c:marker>
          <c:xVal>
            <c:numRef>
              <c:f>Sheet1!$K$141:$K$144</c:f>
              <c:numCache>
                <c:formatCode>General</c:formatCode>
                <c:ptCount val="4"/>
                <c:pt idx="0">
                  <c:v>2007.0</c:v>
                </c:pt>
                <c:pt idx="1">
                  <c:v>2010.0</c:v>
                </c:pt>
                <c:pt idx="2">
                  <c:v>2013.0</c:v>
                </c:pt>
                <c:pt idx="3">
                  <c:v>2017.0</c:v>
                </c:pt>
              </c:numCache>
            </c:numRef>
          </c:xVal>
          <c:yVal>
            <c:numRef>
              <c:f>Sheet1!$Q$141:$Q$144</c:f>
              <c:numCache>
                <c:formatCode>0.00</c:formatCode>
                <c:ptCount val="4"/>
                <c:pt idx="0">
                  <c:v>15.33333333333333</c:v>
                </c:pt>
                <c:pt idx="1">
                  <c:v>12.0</c:v>
                </c:pt>
                <c:pt idx="2">
                  <c:v>38.66666666666641</c:v>
                </c:pt>
                <c:pt idx="3">
                  <c:v>37.33333333333334</c:v>
                </c:pt>
              </c:numCache>
            </c:numRef>
          </c:yVal>
          <c:smooth val="1"/>
        </c:ser>
        <c:ser>
          <c:idx val="3"/>
          <c:order val="6"/>
          <c:tx>
            <c:strRef>
              <c:f>Sheet1!$P$140</c:f>
              <c:strCache>
                <c:ptCount val="1"/>
                <c:pt idx="0">
                  <c:v> Ideal-P</c:v>
                </c:pt>
              </c:strCache>
            </c:strRef>
          </c:tx>
          <c:spPr>
            <a:ln w="38100">
              <a:solidFill>
                <a:srgbClr val="C00000"/>
              </a:solidFill>
              <a:prstDash val="solid"/>
            </a:ln>
          </c:spPr>
          <c:marker>
            <c:symbol val="circle"/>
            <c:size val="12"/>
            <c:spPr>
              <a:noFill/>
              <a:ln w="25400">
                <a:solidFill>
                  <a:srgbClr val="C00000"/>
                </a:solidFill>
                <a:prstDash val="solid"/>
              </a:ln>
            </c:spPr>
          </c:marker>
          <c:xVal>
            <c:numRef>
              <c:f>Sheet1!$K$141:$K$144</c:f>
              <c:numCache>
                <c:formatCode>General</c:formatCode>
                <c:ptCount val="4"/>
                <c:pt idx="0">
                  <c:v>2007.0</c:v>
                </c:pt>
                <c:pt idx="1">
                  <c:v>2010.0</c:v>
                </c:pt>
                <c:pt idx="2">
                  <c:v>2013.0</c:v>
                </c:pt>
                <c:pt idx="3">
                  <c:v>2017.0</c:v>
                </c:pt>
              </c:numCache>
            </c:numRef>
          </c:xVal>
          <c:yVal>
            <c:numRef>
              <c:f>Sheet1!$P$141:$P$144</c:f>
              <c:numCache>
                <c:formatCode>0.00</c:formatCode>
                <c:ptCount val="4"/>
                <c:pt idx="0">
                  <c:v>6.690231136975536</c:v>
                </c:pt>
                <c:pt idx="1">
                  <c:v>8.644195398483013</c:v>
                </c:pt>
                <c:pt idx="2">
                  <c:v>13.97532092983118</c:v>
                </c:pt>
                <c:pt idx="3">
                  <c:v>14.71927848544381</c:v>
                </c:pt>
              </c:numCache>
            </c:numRef>
          </c:yVal>
          <c:smooth val="1"/>
        </c:ser>
        <c:dLbls>
          <c:showLegendKey val="0"/>
          <c:showVal val="0"/>
          <c:showCatName val="0"/>
          <c:showSerName val="0"/>
          <c:showPercent val="0"/>
          <c:showBubbleSize val="0"/>
        </c:dLbls>
        <c:axId val="688232472"/>
        <c:axId val="688213960"/>
      </c:scatterChart>
      <c:valAx>
        <c:axId val="688232472"/>
        <c:scaling>
          <c:orientation val="minMax"/>
          <c:max val="2019.0"/>
          <c:min val="2004.0"/>
        </c:scaling>
        <c:delete val="0"/>
        <c:axPos val="b"/>
        <c:title>
          <c:tx>
            <c:rich>
              <a:bodyPr/>
              <a:lstStyle/>
              <a:p>
                <a:pPr>
                  <a:defRPr sz="2200" b="1"/>
                </a:pPr>
                <a:r>
                  <a:rPr lang="en-US" sz="2200" b="1" dirty="0" smtClean="0"/>
                  <a:t>Year</a:t>
                </a:r>
                <a:endParaRPr lang="en-US" sz="2200" b="1" dirty="0"/>
              </a:p>
            </c:rich>
          </c:tx>
          <c:layout>
            <c:manualLayout>
              <c:xMode val="edge"/>
              <c:yMode val="edge"/>
              <c:x val="0.328770535627491"/>
              <c:y val="0.89595885378398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2000"/>
            </a:pPr>
            <a:endParaRPr lang="en-US"/>
          </a:p>
        </c:txPr>
        <c:crossAx val="688213960"/>
        <c:crossesAt val="1.0"/>
        <c:crossBetween val="midCat"/>
        <c:majorUnit val="3.0"/>
      </c:valAx>
      <c:valAx>
        <c:axId val="688213960"/>
        <c:scaling>
          <c:logBase val="2.0"/>
          <c:orientation val="minMax"/>
        </c:scaling>
        <c:delete val="0"/>
        <c:axPos val="l"/>
        <c:majorGridlines>
          <c:spPr>
            <a:ln w="3175">
              <a:solidFill>
                <a:schemeClr val="bg1">
                  <a:lumMod val="85000"/>
                </a:schemeClr>
              </a:solidFill>
              <a:prstDash val="dash"/>
            </a:ln>
          </c:spPr>
        </c:majorGridlines>
        <c:title>
          <c:tx>
            <c:rich>
              <a:bodyPr/>
              <a:lstStyle/>
              <a:p>
                <a:pPr>
                  <a:defRPr sz="2200" b="1"/>
                </a:pPr>
                <a:r>
                  <a:rPr lang="en-US" sz="2200" b="1"/>
                  <a:t>Number</a:t>
                </a:r>
                <a:r>
                  <a:rPr lang="en-US" sz="2200" b="1" baseline="0"/>
                  <a:t> of Cores</a:t>
                </a:r>
                <a:endParaRPr lang="en-US" sz="2200" b="1"/>
              </a:p>
            </c:rich>
          </c:tx>
          <c:layout>
            <c:manualLayout>
              <c:xMode val="edge"/>
              <c:yMode val="edge"/>
              <c:x val="0.0048094709581946"/>
              <c:y val="0.236541598694943"/>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2000"/>
            </a:pPr>
            <a:endParaRPr lang="en-US"/>
          </a:p>
        </c:txPr>
        <c:crossAx val="688232472"/>
        <c:crosses val="autoZero"/>
        <c:crossBetween val="midCat"/>
      </c:valAx>
      <c:spPr>
        <a:noFill/>
        <a:ln w="25400">
          <a:noFill/>
        </a:ln>
      </c:spPr>
    </c:plotArea>
    <c:legend>
      <c:legendPos val="r"/>
      <c:layout>
        <c:manualLayout>
          <c:xMode val="edge"/>
          <c:yMode val="edge"/>
          <c:x val="0.594524602293748"/>
          <c:y val="0.100598151169114"/>
          <c:w val="0.308901220865705"/>
          <c:h val="0.565964556224926"/>
        </c:manualLayout>
      </c:layout>
      <c:overlay val="0"/>
      <c:spPr>
        <a:noFill/>
        <a:ln w="25400">
          <a:noFill/>
        </a:ln>
      </c:spPr>
      <c:txPr>
        <a:bodyPr/>
        <a:lstStyle/>
        <a:p>
          <a:pPr>
            <a:defRPr sz="2000"/>
          </a:pPr>
          <a:endParaRPr lang="en-US"/>
        </a:p>
      </c:txPr>
    </c:legend>
    <c:plotVisOnly val="1"/>
    <c:dispBlanksAs val="gap"/>
    <c:showDLblsOverMax val="0"/>
  </c:chart>
  <c:spPr>
    <a:noFill/>
    <a:ln w="9525">
      <a:noFill/>
    </a:ln>
  </c:spPr>
  <c:txPr>
    <a:bodyPr/>
    <a:lstStyle/>
    <a:p>
      <a:pPr>
        <a:defRPr sz="22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927691932753"/>
          <c:y val="0.0505709624796085"/>
          <c:w val="0.570573656884409"/>
          <c:h val="0.70640953303297"/>
        </c:manualLayout>
      </c:layout>
      <c:scatterChart>
        <c:scatterStyle val="smoothMarker"/>
        <c:varyColors val="0"/>
        <c:ser>
          <c:idx val="6"/>
          <c:order val="0"/>
          <c:tx>
            <c:v> Transistor Scaling (Moore's Law)</c:v>
          </c:tx>
          <c:spPr>
            <a:ln w="38100">
              <a:solidFill>
                <a:schemeClr val="tx1"/>
              </a:solidFill>
              <a:prstDash val="solid"/>
            </a:ln>
          </c:spPr>
          <c:marker>
            <c:symbol val="circle"/>
            <c:size val="9"/>
            <c:spPr>
              <a:solidFill>
                <a:schemeClr val="tx1"/>
              </a:solidFill>
              <a:ln>
                <a:solidFill>
                  <a:schemeClr val="tx1"/>
                </a:solidFill>
                <a:prstDash val="solid"/>
              </a:ln>
            </c:spPr>
          </c:marker>
          <c:xVal>
            <c:numRef>
              <c:f>Sheet2!$C$13:$C$16</c:f>
              <c:numCache>
                <c:formatCode>General</c:formatCode>
                <c:ptCount val="4"/>
                <c:pt idx="0">
                  <c:v>2007.0</c:v>
                </c:pt>
                <c:pt idx="1">
                  <c:v>2010.0</c:v>
                </c:pt>
                <c:pt idx="2">
                  <c:v>2013.0</c:v>
                </c:pt>
                <c:pt idx="3">
                  <c:v>2017.0</c:v>
                </c:pt>
              </c:numCache>
            </c:numRef>
          </c:xVal>
          <c:yVal>
            <c:numRef>
              <c:f>Sheet2!$D$13:$D$16</c:f>
              <c:numCache>
                <c:formatCode>General</c:formatCode>
                <c:ptCount val="4"/>
                <c:pt idx="0">
                  <c:v>1.0</c:v>
                </c:pt>
                <c:pt idx="1">
                  <c:v>2.08641975308642</c:v>
                </c:pt>
                <c:pt idx="2">
                  <c:v>4.12597656249998</c:v>
                </c:pt>
                <c:pt idx="3">
                  <c:v>10.5625</c:v>
                </c:pt>
              </c:numCache>
            </c:numRef>
          </c:yVal>
          <c:smooth val="1"/>
        </c:ser>
        <c:ser>
          <c:idx val="4"/>
          <c:order val="1"/>
          <c:tx>
            <c:v> Pin Bandwidth</c:v>
          </c:tx>
          <c:spPr>
            <a:ln w="38100">
              <a:solidFill>
                <a:srgbClr val="C00000"/>
              </a:solidFill>
            </a:ln>
          </c:spPr>
          <c:marker>
            <c:symbol val="square"/>
            <c:size val="9"/>
            <c:spPr>
              <a:solidFill>
                <a:srgbClr val="C00000"/>
              </a:solidFill>
              <a:ln w="25400">
                <a:solidFill>
                  <a:srgbClr val="C00000"/>
                </a:solidFill>
              </a:ln>
            </c:spPr>
          </c:marker>
          <c:xVal>
            <c:numRef>
              <c:f>Sheet2!$C$13:$C$16</c:f>
              <c:numCache>
                <c:formatCode>General</c:formatCode>
                <c:ptCount val="4"/>
                <c:pt idx="0">
                  <c:v>2007.0</c:v>
                </c:pt>
                <c:pt idx="1">
                  <c:v>2010.0</c:v>
                </c:pt>
                <c:pt idx="2">
                  <c:v>2013.0</c:v>
                </c:pt>
                <c:pt idx="3">
                  <c:v>2017.0</c:v>
                </c:pt>
              </c:numCache>
            </c:numRef>
          </c:xVal>
          <c:yVal>
            <c:numRef>
              <c:f>Sheet2!$E$13:$E$16</c:f>
              <c:numCache>
                <c:formatCode>General</c:formatCode>
                <c:ptCount val="4"/>
                <c:pt idx="0">
                  <c:v>1.0</c:v>
                </c:pt>
                <c:pt idx="1">
                  <c:v>1.091405184174625</c:v>
                </c:pt>
                <c:pt idx="2">
                  <c:v>1.364256480218281</c:v>
                </c:pt>
                <c:pt idx="3">
                  <c:v>1.637107776261937</c:v>
                </c:pt>
              </c:numCache>
            </c:numRef>
          </c:yVal>
          <c:smooth val="1"/>
        </c:ser>
        <c:dLbls>
          <c:showLegendKey val="0"/>
          <c:showVal val="0"/>
          <c:showCatName val="0"/>
          <c:showSerName val="0"/>
          <c:showPercent val="0"/>
          <c:showBubbleSize val="0"/>
        </c:dLbls>
        <c:axId val="545101176"/>
        <c:axId val="510229720"/>
      </c:scatterChart>
      <c:valAx>
        <c:axId val="545101176"/>
        <c:scaling>
          <c:orientation val="minMax"/>
          <c:max val="2019.0"/>
          <c:min val="2004.0"/>
        </c:scaling>
        <c:delete val="0"/>
        <c:axPos val="b"/>
        <c:title>
          <c:tx>
            <c:rich>
              <a:bodyPr/>
              <a:lstStyle/>
              <a:p>
                <a:pPr>
                  <a:defRPr sz="2200" b="1"/>
                </a:pPr>
                <a:r>
                  <a:rPr lang="en-US" sz="2200" b="1" dirty="0" smtClean="0"/>
                  <a:t>Year</a:t>
                </a:r>
                <a:endParaRPr lang="en-US" sz="2200" b="1" dirty="0"/>
              </a:p>
            </c:rich>
          </c:tx>
          <c:layout>
            <c:manualLayout>
              <c:xMode val="edge"/>
              <c:yMode val="edge"/>
              <c:x val="0.399383809662681"/>
              <c:y val="0.91016042780748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2000"/>
            </a:pPr>
            <a:endParaRPr lang="en-US"/>
          </a:p>
        </c:txPr>
        <c:crossAx val="510229720"/>
        <c:crossesAt val="1.0"/>
        <c:crossBetween val="midCat"/>
        <c:majorUnit val="3.0"/>
      </c:valAx>
      <c:valAx>
        <c:axId val="510229720"/>
        <c:scaling>
          <c:logBase val="2.0"/>
          <c:orientation val="minMax"/>
          <c:max val="16.0"/>
          <c:min val="1.0"/>
        </c:scaling>
        <c:delete val="0"/>
        <c:axPos val="l"/>
        <c:majorGridlines>
          <c:spPr>
            <a:ln w="3175">
              <a:solidFill>
                <a:schemeClr val="bg1">
                  <a:lumMod val="85000"/>
                </a:schemeClr>
              </a:solidFill>
              <a:prstDash val="lgDash"/>
            </a:ln>
          </c:spPr>
        </c:majorGridlines>
        <c:title>
          <c:tx>
            <c:rich>
              <a:bodyPr/>
              <a:lstStyle/>
              <a:p>
                <a:pPr>
                  <a:defRPr sz="2200" b="1"/>
                </a:pPr>
                <a:r>
                  <a:rPr lang="en-US" sz="2200" b="1"/>
                  <a:t>Scaling Factor</a:t>
                </a:r>
              </a:p>
            </c:rich>
          </c:tx>
          <c:layout>
            <c:manualLayout>
              <c:xMode val="edge"/>
              <c:yMode val="edge"/>
              <c:x val="0.00635267813745504"/>
              <c:y val="0.169661278971145"/>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2000"/>
            </a:pPr>
            <a:endParaRPr lang="en-US"/>
          </a:p>
        </c:txPr>
        <c:crossAx val="545101176"/>
        <c:crosses val="autoZero"/>
        <c:crossBetween val="midCat"/>
        <c:majorUnit val="2.0"/>
        <c:minorUnit val="2.0"/>
      </c:valAx>
      <c:spPr>
        <a:noFill/>
        <a:ln w="25400">
          <a:noFill/>
        </a:ln>
      </c:spPr>
    </c:plotArea>
    <c:legend>
      <c:legendPos val="r"/>
      <c:layout>
        <c:manualLayout>
          <c:xMode val="edge"/>
          <c:yMode val="edge"/>
          <c:x val="0.665450720733482"/>
          <c:y val="0.252136210246446"/>
          <c:w val="0.30693674227929"/>
          <c:h val="0.392271073067738"/>
        </c:manualLayout>
      </c:layout>
      <c:overlay val="0"/>
      <c:spPr>
        <a:noFill/>
        <a:ln w="25400">
          <a:noFill/>
        </a:ln>
      </c:spPr>
      <c:txPr>
        <a:bodyPr/>
        <a:lstStyle/>
        <a:p>
          <a:pPr>
            <a:defRPr sz="2000"/>
          </a:pPr>
          <a:endParaRPr lang="en-US"/>
        </a:p>
      </c:txPr>
    </c:legend>
    <c:plotVisOnly val="1"/>
    <c:dispBlanksAs val="gap"/>
    <c:showDLblsOverMax val="0"/>
  </c:chart>
  <c:spPr>
    <a:noFill/>
    <a:ln w="9525">
      <a:noFill/>
    </a:ln>
  </c:spPr>
  <c:txPr>
    <a:bodyPr/>
    <a:lstStyle/>
    <a:p>
      <a:pPr>
        <a:defRPr sz="22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927691932753"/>
          <c:y val="0.0505709624796085"/>
          <c:w val="0.570573656884409"/>
          <c:h val="0.691130694224719"/>
        </c:manualLayout>
      </c:layout>
      <c:scatterChart>
        <c:scatterStyle val="smoothMarker"/>
        <c:varyColors val="0"/>
        <c:ser>
          <c:idx val="6"/>
          <c:order val="0"/>
          <c:tx>
            <c:v> Transistor Scaling (Moore's Law)</c:v>
          </c:tx>
          <c:spPr>
            <a:ln w="38100">
              <a:solidFill>
                <a:schemeClr val="tx1"/>
              </a:solidFill>
              <a:prstDash val="solid"/>
            </a:ln>
          </c:spPr>
          <c:marker>
            <c:symbol val="circle"/>
            <c:size val="11"/>
            <c:spPr>
              <a:solidFill>
                <a:schemeClr val="tx1"/>
              </a:solidFill>
              <a:ln>
                <a:solidFill>
                  <a:schemeClr val="tx1"/>
                </a:solidFill>
                <a:prstDash val="solid"/>
              </a:ln>
            </c:spPr>
          </c:marker>
          <c:xVal>
            <c:numRef>
              <c:f>Sheet2!$C$13:$C$16</c:f>
              <c:numCache>
                <c:formatCode>General</c:formatCode>
                <c:ptCount val="4"/>
                <c:pt idx="0">
                  <c:v>2007.0</c:v>
                </c:pt>
                <c:pt idx="1">
                  <c:v>2010.0</c:v>
                </c:pt>
                <c:pt idx="2">
                  <c:v>2013.0</c:v>
                </c:pt>
                <c:pt idx="3">
                  <c:v>2017.0</c:v>
                </c:pt>
              </c:numCache>
            </c:numRef>
          </c:xVal>
          <c:yVal>
            <c:numRef>
              <c:f>Sheet2!$D$13:$D$16</c:f>
              <c:numCache>
                <c:formatCode>General</c:formatCode>
                <c:ptCount val="4"/>
                <c:pt idx="0">
                  <c:v>1.0</c:v>
                </c:pt>
                <c:pt idx="1">
                  <c:v>2.08641975308642</c:v>
                </c:pt>
                <c:pt idx="2">
                  <c:v>4.12597656249998</c:v>
                </c:pt>
                <c:pt idx="3">
                  <c:v>10.5625</c:v>
                </c:pt>
              </c:numCache>
            </c:numRef>
          </c:yVal>
          <c:smooth val="1"/>
        </c:ser>
        <c:ser>
          <c:idx val="1"/>
          <c:order val="1"/>
          <c:tx>
            <c:v> Supply Voltage (ITRS)</c:v>
          </c:tx>
          <c:spPr>
            <a:ln w="38100">
              <a:solidFill>
                <a:srgbClr val="C00000"/>
              </a:solidFill>
            </a:ln>
          </c:spPr>
          <c:marker>
            <c:symbol val="diamond"/>
            <c:size val="11"/>
            <c:spPr>
              <a:solidFill>
                <a:srgbClr val="C00000"/>
              </a:solidFill>
              <a:ln>
                <a:solidFill>
                  <a:srgbClr val="C00000"/>
                </a:solidFill>
              </a:ln>
            </c:spPr>
          </c:marker>
          <c:xVal>
            <c:numRef>
              <c:f>Sheet2!$C$13:$C$16</c:f>
              <c:numCache>
                <c:formatCode>General</c:formatCode>
                <c:ptCount val="4"/>
                <c:pt idx="0">
                  <c:v>2007.0</c:v>
                </c:pt>
                <c:pt idx="1">
                  <c:v>2010.0</c:v>
                </c:pt>
                <c:pt idx="2">
                  <c:v>2013.0</c:v>
                </c:pt>
                <c:pt idx="3">
                  <c:v>2017.0</c:v>
                </c:pt>
              </c:numCache>
            </c:numRef>
          </c:xVal>
          <c:yVal>
            <c:numRef>
              <c:f>Sheet2!$H$13:$H$16</c:f>
              <c:numCache>
                <c:formatCode>General</c:formatCode>
                <c:ptCount val="4"/>
                <c:pt idx="0">
                  <c:v>1.0</c:v>
                </c:pt>
                <c:pt idx="1">
                  <c:v>1.0</c:v>
                </c:pt>
                <c:pt idx="2">
                  <c:v>0.875</c:v>
                </c:pt>
                <c:pt idx="3">
                  <c:v>0.7375</c:v>
                </c:pt>
              </c:numCache>
            </c:numRef>
          </c:yVal>
          <c:smooth val="1"/>
        </c:ser>
        <c:dLbls>
          <c:showLegendKey val="0"/>
          <c:showVal val="0"/>
          <c:showCatName val="0"/>
          <c:showSerName val="0"/>
          <c:showPercent val="0"/>
          <c:showBubbleSize val="0"/>
        </c:dLbls>
        <c:axId val="510433720"/>
        <c:axId val="439195400"/>
      </c:scatterChart>
      <c:valAx>
        <c:axId val="510433720"/>
        <c:scaling>
          <c:orientation val="minMax"/>
          <c:max val="2019.0"/>
          <c:min val="2004.0"/>
        </c:scaling>
        <c:delete val="0"/>
        <c:axPos val="b"/>
        <c:title>
          <c:tx>
            <c:rich>
              <a:bodyPr/>
              <a:lstStyle/>
              <a:p>
                <a:pPr>
                  <a:defRPr sz="2200" b="1"/>
                </a:pPr>
                <a:r>
                  <a:rPr lang="en-US" sz="2200" b="1" dirty="0" smtClean="0"/>
                  <a:t>Year</a:t>
                </a:r>
                <a:endParaRPr lang="en-US" sz="2200" b="1" dirty="0"/>
              </a:p>
            </c:rich>
          </c:tx>
          <c:layout>
            <c:manualLayout>
              <c:xMode val="edge"/>
              <c:yMode val="edge"/>
              <c:x val="0.399564377369495"/>
              <c:y val="0.91016042780748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2000"/>
            </a:pPr>
            <a:endParaRPr lang="en-US"/>
          </a:p>
        </c:txPr>
        <c:crossAx val="439195400"/>
        <c:crossesAt val="0.5"/>
        <c:crossBetween val="midCat"/>
        <c:majorUnit val="3.0"/>
      </c:valAx>
      <c:valAx>
        <c:axId val="439195400"/>
        <c:scaling>
          <c:logBase val="2.0"/>
          <c:orientation val="minMax"/>
          <c:max val="16.0"/>
        </c:scaling>
        <c:delete val="0"/>
        <c:axPos val="l"/>
        <c:majorGridlines>
          <c:spPr>
            <a:ln w="3175">
              <a:solidFill>
                <a:schemeClr val="bg1">
                  <a:lumMod val="85000"/>
                </a:schemeClr>
              </a:solidFill>
              <a:prstDash val="lgDash"/>
            </a:ln>
          </c:spPr>
        </c:majorGridlines>
        <c:title>
          <c:tx>
            <c:rich>
              <a:bodyPr/>
              <a:lstStyle/>
              <a:p>
                <a:pPr>
                  <a:defRPr sz="2200" b="1"/>
                </a:pPr>
                <a:r>
                  <a:rPr lang="en-US" sz="2200" b="1"/>
                  <a:t>Scaling Factor</a:t>
                </a:r>
              </a:p>
            </c:rich>
          </c:tx>
          <c:layout>
            <c:manualLayout>
              <c:xMode val="edge"/>
              <c:yMode val="edge"/>
              <c:x val="0.00480946826091183"/>
              <c:y val="0.163549743447844"/>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2000"/>
            </a:pPr>
            <a:endParaRPr lang="en-US"/>
          </a:p>
        </c:txPr>
        <c:crossAx val="510433720"/>
        <c:crosses val="autoZero"/>
        <c:crossBetween val="midCat"/>
        <c:majorUnit val="2.0"/>
        <c:minorUnit val="2.0"/>
      </c:valAx>
      <c:spPr>
        <a:noFill/>
        <a:ln w="25400">
          <a:noFill/>
        </a:ln>
      </c:spPr>
    </c:plotArea>
    <c:legend>
      <c:legendPos val="r"/>
      <c:layout>
        <c:manualLayout>
          <c:xMode val="edge"/>
          <c:yMode val="edge"/>
          <c:x val="0.670080319821133"/>
          <c:y val="0.215466997106645"/>
          <c:w val="0.327050889472149"/>
          <c:h val="0.379651474047027"/>
        </c:manualLayout>
      </c:layout>
      <c:overlay val="0"/>
      <c:spPr>
        <a:noFill/>
        <a:ln w="25400">
          <a:noFill/>
        </a:ln>
      </c:spPr>
      <c:txPr>
        <a:bodyPr/>
        <a:lstStyle/>
        <a:p>
          <a:pPr>
            <a:defRPr sz="2000"/>
          </a:pPr>
          <a:endParaRPr lang="en-US"/>
        </a:p>
      </c:txPr>
    </c:legend>
    <c:plotVisOnly val="1"/>
    <c:dispBlanksAs val="gap"/>
    <c:showDLblsOverMax val="0"/>
  </c:chart>
  <c:spPr>
    <a:noFill/>
    <a:ln w="9525">
      <a:noFill/>
    </a:ln>
  </c:spPr>
  <c:txPr>
    <a:bodyPr/>
    <a:lstStyle/>
    <a:p>
      <a:pPr>
        <a:defRPr sz="22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927691932753"/>
          <c:y val="0.0505709624796085"/>
          <c:w val="0.570573656884409"/>
          <c:h val="0.700465484464861"/>
        </c:manualLayout>
      </c:layout>
      <c:scatterChart>
        <c:scatterStyle val="smoothMarker"/>
        <c:varyColors val="0"/>
        <c:ser>
          <c:idx val="0"/>
          <c:order val="0"/>
          <c:tx>
            <c:v> Max Power (air cooling + heatsink)</c:v>
          </c:tx>
          <c:spPr>
            <a:ln w="38100">
              <a:solidFill>
                <a:srgbClr val="3366FF"/>
              </a:solidFill>
              <a:prstDash val="solid"/>
            </a:ln>
          </c:spPr>
          <c:marker>
            <c:symbol val="circle"/>
            <c:size val="11"/>
            <c:spPr>
              <a:solidFill>
                <a:srgbClr val="3366FF"/>
              </a:solidFill>
              <a:ln>
                <a:solidFill>
                  <a:srgbClr val="3366FF"/>
                </a:solidFill>
              </a:ln>
            </c:spPr>
          </c:marker>
          <c:xVal>
            <c:numRef>
              <c:f>Sheet2!$C$13:$C$16</c:f>
              <c:numCache>
                <c:formatCode>General</c:formatCode>
                <c:ptCount val="4"/>
                <c:pt idx="0">
                  <c:v>2007.0</c:v>
                </c:pt>
                <c:pt idx="1">
                  <c:v>2010.0</c:v>
                </c:pt>
                <c:pt idx="2">
                  <c:v>2013.0</c:v>
                </c:pt>
                <c:pt idx="3">
                  <c:v>2017.0</c:v>
                </c:pt>
              </c:numCache>
            </c:numRef>
          </c:xVal>
          <c:yVal>
            <c:numRef>
              <c:f>Sheet2!$I$6:$I$9</c:f>
              <c:numCache>
                <c:formatCode>General</c:formatCode>
                <c:ptCount val="4"/>
                <c:pt idx="0">
                  <c:v>198.0</c:v>
                </c:pt>
                <c:pt idx="1">
                  <c:v>198.0</c:v>
                </c:pt>
                <c:pt idx="2">
                  <c:v>198.0</c:v>
                </c:pt>
                <c:pt idx="3">
                  <c:v>198.0</c:v>
                </c:pt>
              </c:numCache>
            </c:numRef>
          </c:yVal>
          <c:smooth val="1"/>
        </c:ser>
        <c:ser>
          <c:idx val="4"/>
          <c:order val="1"/>
          <c:tx>
            <c:v> Chip Power (ITRS)</c:v>
          </c:tx>
          <c:spPr>
            <a:ln w="38100">
              <a:solidFill>
                <a:srgbClr val="C00000"/>
              </a:solidFill>
            </a:ln>
          </c:spPr>
          <c:marker>
            <c:symbol val="square"/>
            <c:size val="9"/>
            <c:spPr>
              <a:solidFill>
                <a:srgbClr val="C00000"/>
              </a:solidFill>
              <a:ln w="25400">
                <a:solidFill>
                  <a:srgbClr val="C00000"/>
                </a:solidFill>
              </a:ln>
            </c:spPr>
          </c:marker>
          <c:xVal>
            <c:numRef>
              <c:f>Sheet2!$C$13:$C$16</c:f>
              <c:numCache>
                <c:formatCode>General</c:formatCode>
                <c:ptCount val="4"/>
                <c:pt idx="0">
                  <c:v>2007.0</c:v>
                </c:pt>
                <c:pt idx="1">
                  <c:v>2010.0</c:v>
                </c:pt>
                <c:pt idx="2">
                  <c:v>2013.0</c:v>
                </c:pt>
                <c:pt idx="3">
                  <c:v>2017.0</c:v>
                </c:pt>
              </c:numCache>
            </c:numRef>
          </c:xVal>
          <c:yVal>
            <c:numRef>
              <c:f>Sheet2!$F$6:$F$9</c:f>
              <c:numCache>
                <c:formatCode>General</c:formatCode>
                <c:ptCount val="4"/>
                <c:pt idx="0">
                  <c:v>102.0</c:v>
                </c:pt>
                <c:pt idx="1">
                  <c:v>146.0</c:v>
                </c:pt>
                <c:pt idx="2">
                  <c:v>149.0</c:v>
                </c:pt>
                <c:pt idx="3">
                  <c:v>130.0</c:v>
                </c:pt>
              </c:numCache>
            </c:numRef>
          </c:yVal>
          <c:smooth val="1"/>
        </c:ser>
        <c:dLbls>
          <c:showLegendKey val="0"/>
          <c:showVal val="0"/>
          <c:showCatName val="0"/>
          <c:showSerName val="0"/>
          <c:showPercent val="0"/>
          <c:showBubbleSize val="0"/>
        </c:dLbls>
        <c:axId val="509411816"/>
        <c:axId val="688773112"/>
      </c:scatterChart>
      <c:valAx>
        <c:axId val="509411816"/>
        <c:scaling>
          <c:orientation val="minMax"/>
          <c:max val="2019.0"/>
          <c:min val="2004.0"/>
        </c:scaling>
        <c:delete val="0"/>
        <c:axPos val="b"/>
        <c:title>
          <c:tx>
            <c:rich>
              <a:bodyPr/>
              <a:lstStyle/>
              <a:p>
                <a:pPr>
                  <a:defRPr sz="2200" b="1"/>
                </a:pPr>
                <a:r>
                  <a:rPr lang="en-US" sz="2200" b="1" dirty="0" smtClean="0"/>
                  <a:t>Year</a:t>
                </a:r>
                <a:endParaRPr lang="en-US" sz="2200" b="1" dirty="0"/>
              </a:p>
            </c:rich>
          </c:tx>
          <c:layout>
            <c:manualLayout>
              <c:xMode val="edge"/>
              <c:yMode val="edge"/>
              <c:x val="0.395575605132692"/>
              <c:y val="0.90738766184310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2000"/>
            </a:pPr>
            <a:endParaRPr lang="en-US"/>
          </a:p>
        </c:txPr>
        <c:crossAx val="688773112"/>
        <c:crosses val="autoZero"/>
        <c:crossBetween val="midCat"/>
        <c:majorUnit val="3.0"/>
      </c:valAx>
      <c:valAx>
        <c:axId val="688773112"/>
        <c:scaling>
          <c:orientation val="minMax"/>
        </c:scaling>
        <c:delete val="0"/>
        <c:axPos val="l"/>
        <c:majorGridlines>
          <c:spPr>
            <a:ln w="3175">
              <a:solidFill>
                <a:schemeClr val="bg1">
                  <a:lumMod val="85000"/>
                </a:schemeClr>
              </a:solidFill>
              <a:prstDash val="lgDash"/>
            </a:ln>
          </c:spPr>
        </c:majorGridlines>
        <c:title>
          <c:tx>
            <c:rich>
              <a:bodyPr/>
              <a:lstStyle/>
              <a:p>
                <a:pPr>
                  <a:defRPr sz="2200" b="1"/>
                </a:pPr>
                <a:r>
                  <a:rPr lang="en-US" sz="2200" b="1"/>
                  <a:t>Watts / Chip</a:t>
                </a:r>
              </a:p>
            </c:rich>
          </c:tx>
          <c:layout>
            <c:manualLayout>
              <c:xMode val="edge"/>
              <c:yMode val="edge"/>
              <c:x val="0.0048095219800386"/>
              <c:y val="0.267445783782122"/>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2000"/>
            </a:pPr>
            <a:endParaRPr lang="en-US"/>
          </a:p>
        </c:txPr>
        <c:crossAx val="509411816"/>
        <c:crosses val="autoZero"/>
        <c:crossBetween val="midCat"/>
      </c:valAx>
      <c:spPr>
        <a:noFill/>
        <a:ln w="25400">
          <a:noFill/>
        </a:ln>
      </c:spPr>
    </c:plotArea>
    <c:legend>
      <c:legendPos val="r"/>
      <c:layout>
        <c:manualLayout>
          <c:xMode val="edge"/>
          <c:yMode val="edge"/>
          <c:x val="0.72625580243615"/>
          <c:y val="0.115017960911779"/>
          <c:w val="0.239784903921081"/>
          <c:h val="0.573790142188053"/>
        </c:manualLayout>
      </c:layout>
      <c:overlay val="0"/>
      <c:spPr>
        <a:noFill/>
        <a:ln w="25400">
          <a:noFill/>
        </a:ln>
      </c:spPr>
      <c:txPr>
        <a:bodyPr/>
        <a:lstStyle/>
        <a:p>
          <a:pPr>
            <a:defRPr sz="2000"/>
          </a:pPr>
          <a:endParaRPr lang="en-US"/>
        </a:p>
      </c:txPr>
    </c:legend>
    <c:plotVisOnly val="1"/>
    <c:dispBlanksAs val="gap"/>
    <c:showDLblsOverMax val="0"/>
  </c:chart>
  <c:spPr>
    <a:noFill/>
    <a:ln w="9525">
      <a:noFill/>
    </a:ln>
  </c:spPr>
  <c:txPr>
    <a:bodyPr/>
    <a:lstStyle/>
    <a:p>
      <a:pPr>
        <a:defRPr sz="22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734739178691"/>
          <c:y val="0.0473083197389886"/>
          <c:w val="0.506104328523862"/>
          <c:h val="0.768352365415986"/>
        </c:manualLayout>
      </c:layout>
      <c:scatterChart>
        <c:scatterStyle val="lineMarker"/>
        <c:varyColors val="0"/>
        <c:ser>
          <c:idx val="8"/>
          <c:order val="0"/>
          <c:tx>
            <c:v> Area (310mm)</c:v>
          </c:tx>
          <c:spPr>
            <a:ln w="38100">
              <a:solidFill>
                <a:srgbClr val="FF9900"/>
              </a:solidFill>
              <a:prstDash val="sysDash"/>
            </a:ln>
          </c:spPr>
          <c:marker>
            <c:symbol val="circle"/>
            <c:size val="9"/>
            <c:spPr>
              <a:solidFill>
                <a:srgbClr val="FF9900"/>
              </a:solidFill>
              <a:ln>
                <a:solidFill>
                  <a:srgbClr val="FF9900"/>
                </a:solidFill>
              </a:ln>
            </c:spPr>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area!$EQ$19:$EQ$85</c:f>
              <c:numCache>
                <c:formatCode>0.00</c:formatCode>
                <c:ptCount val="67"/>
                <c:pt idx="0">
                  <c:v>182.0</c:v>
                </c:pt>
                <c:pt idx="1">
                  <c:v>181.0</c:v>
                </c:pt>
                <c:pt idx="2">
                  <c:v>180.0</c:v>
                </c:pt>
                <c:pt idx="3">
                  <c:v>179.0</c:v>
                </c:pt>
                <c:pt idx="4">
                  <c:v>175.0</c:v>
                </c:pt>
                <c:pt idx="5">
                  <c:v>172.0</c:v>
                </c:pt>
                <c:pt idx="6">
                  <c:v>168.0</c:v>
                </c:pt>
                <c:pt idx="7">
                  <c:v>164.0</c:v>
                </c:pt>
                <c:pt idx="8">
                  <c:v>161.0</c:v>
                </c:pt>
                <c:pt idx="9">
                  <c:v>157.0</c:v>
                </c:pt>
                <c:pt idx="10">
                  <c:v>154.0</c:v>
                </c:pt>
                <c:pt idx="11">
                  <c:v>150.0</c:v>
                </c:pt>
                <c:pt idx="12">
                  <c:v>147.0</c:v>
                </c:pt>
                <c:pt idx="13">
                  <c:v>143.0</c:v>
                </c:pt>
                <c:pt idx="14">
                  <c:v>140.0</c:v>
                </c:pt>
                <c:pt idx="15">
                  <c:v>136.0</c:v>
                </c:pt>
                <c:pt idx="16">
                  <c:v>133.0</c:v>
                </c:pt>
                <c:pt idx="17">
                  <c:v>129.0</c:v>
                </c:pt>
                <c:pt idx="18">
                  <c:v>126.0</c:v>
                </c:pt>
                <c:pt idx="19">
                  <c:v>122.0</c:v>
                </c:pt>
                <c:pt idx="20">
                  <c:v>119.0</c:v>
                </c:pt>
                <c:pt idx="21">
                  <c:v>115.0</c:v>
                </c:pt>
                <c:pt idx="22">
                  <c:v>112.0</c:v>
                </c:pt>
                <c:pt idx="23">
                  <c:v>108.0</c:v>
                </c:pt>
                <c:pt idx="24">
                  <c:v>104.0</c:v>
                </c:pt>
                <c:pt idx="25">
                  <c:v>101.0</c:v>
                </c:pt>
                <c:pt idx="26">
                  <c:v>97.0</c:v>
                </c:pt>
                <c:pt idx="27">
                  <c:v>94.0</c:v>
                </c:pt>
                <c:pt idx="28">
                  <c:v>90.0</c:v>
                </c:pt>
                <c:pt idx="29">
                  <c:v>87.0</c:v>
                </c:pt>
                <c:pt idx="30">
                  <c:v>83.0</c:v>
                </c:pt>
                <c:pt idx="31">
                  <c:v>80.0</c:v>
                </c:pt>
                <c:pt idx="32">
                  <c:v>76.0</c:v>
                </c:pt>
                <c:pt idx="33">
                  <c:v>73.0</c:v>
                </c:pt>
                <c:pt idx="34">
                  <c:v>69.0</c:v>
                </c:pt>
                <c:pt idx="35">
                  <c:v>66.0</c:v>
                </c:pt>
                <c:pt idx="36">
                  <c:v>62.0</c:v>
                </c:pt>
                <c:pt idx="37">
                  <c:v>59.0</c:v>
                </c:pt>
                <c:pt idx="38">
                  <c:v>55.0</c:v>
                </c:pt>
                <c:pt idx="39">
                  <c:v>52.0</c:v>
                </c:pt>
                <c:pt idx="40">
                  <c:v>48.0</c:v>
                </c:pt>
                <c:pt idx="41">
                  <c:v>44.0</c:v>
                </c:pt>
                <c:pt idx="42">
                  <c:v>41.0</c:v>
                </c:pt>
                <c:pt idx="43">
                  <c:v>37.0</c:v>
                </c:pt>
                <c:pt idx="44">
                  <c:v>34.0</c:v>
                </c:pt>
                <c:pt idx="45">
                  <c:v>30.0</c:v>
                </c:pt>
                <c:pt idx="46">
                  <c:v>27.0</c:v>
                </c:pt>
                <c:pt idx="47">
                  <c:v>23.0</c:v>
                </c:pt>
                <c:pt idx="48">
                  <c:v>20.0</c:v>
                </c:pt>
                <c:pt idx="49">
                  <c:v>16.0</c:v>
                </c:pt>
                <c:pt idx="50">
                  <c:v>13.0</c:v>
                </c:pt>
                <c:pt idx="51">
                  <c:v>9.0</c:v>
                </c:pt>
                <c:pt idx="52">
                  <c:v>6.0</c:v>
                </c:pt>
                <c:pt idx="53">
                  <c:v>2.0</c:v>
                </c:pt>
                <c:pt idx="54">
                  <c:v>1.0</c:v>
                </c:pt>
                <c:pt idx="55">
                  <c:v>0.0</c:v>
                </c:pt>
                <c:pt idx="56">
                  <c:v>0.0</c:v>
                </c:pt>
                <c:pt idx="57">
                  <c:v>0.0</c:v>
                </c:pt>
                <c:pt idx="58">
                  <c:v>0.0</c:v>
                </c:pt>
                <c:pt idx="59">
                  <c:v>0.0</c:v>
                </c:pt>
                <c:pt idx="60">
                  <c:v>0.0</c:v>
                </c:pt>
                <c:pt idx="61">
                  <c:v>0.0</c:v>
                </c:pt>
                <c:pt idx="62">
                  <c:v>0.0</c:v>
                </c:pt>
                <c:pt idx="63">
                  <c:v>0.0</c:v>
                </c:pt>
                <c:pt idx="64">
                  <c:v>0.0</c:v>
                </c:pt>
                <c:pt idx="65">
                  <c:v>0.0</c:v>
                </c:pt>
                <c:pt idx="66">
                  <c:v>0.0</c:v>
                </c:pt>
              </c:numCache>
            </c:numRef>
          </c:yVal>
          <c:smooth val="0"/>
        </c:ser>
        <c:ser>
          <c:idx val="9"/>
          <c:order val="1"/>
          <c:tx>
            <c:v> Power (130W)</c:v>
          </c:tx>
          <c:spPr>
            <a:ln w="38100">
              <a:solidFill>
                <a:schemeClr val="tx1"/>
              </a:solidFill>
              <a:prstDash val="sysDash"/>
            </a:ln>
          </c:spPr>
          <c:marker>
            <c:symbol val="circle"/>
            <c:size val="9"/>
            <c:spPr>
              <a:solidFill>
                <a:schemeClr val="tx1"/>
              </a:solidFill>
              <a:ln>
                <a:solidFill>
                  <a:schemeClr val="tx1"/>
                </a:solidFill>
              </a:ln>
            </c:spPr>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area!$EZ$19:$EZ$85</c:f>
              <c:numCache>
                <c:formatCode>General</c:formatCode>
                <c:ptCount val="67"/>
                <c:pt idx="0">
                  <c:v>6.0</c:v>
                </c:pt>
                <c:pt idx="1">
                  <c:v>6.0</c:v>
                </c:pt>
                <c:pt idx="2">
                  <c:v>4.0</c:v>
                </c:pt>
                <c:pt idx="3">
                  <c:v>2.0</c:v>
                </c:pt>
                <c:pt idx="4">
                  <c:v>1.0</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dLbls>
          <c:showLegendKey val="0"/>
          <c:showVal val="0"/>
          <c:showCatName val="0"/>
          <c:showSerName val="0"/>
          <c:showPercent val="0"/>
          <c:showBubbleSize val="0"/>
        </c:dLbls>
        <c:axId val="431612776"/>
        <c:axId val="431671560"/>
      </c:scatterChart>
      <c:valAx>
        <c:axId val="431612776"/>
        <c:scaling>
          <c:logBase val="2.0"/>
          <c:orientation val="minMax"/>
        </c:scaling>
        <c:delete val="0"/>
        <c:axPos val="b"/>
        <c:title>
          <c:tx>
            <c:rich>
              <a:bodyPr/>
              <a:lstStyle/>
              <a:p>
                <a:pPr>
                  <a:defRPr sz="2400" b="1" i="0" u="none" strike="noStrike" baseline="0">
                    <a:solidFill>
                      <a:srgbClr val="000000"/>
                    </a:solidFill>
                    <a:latin typeface="Arial"/>
                    <a:ea typeface="Arial"/>
                    <a:cs typeface="Arial"/>
                  </a:defRPr>
                </a:pPr>
                <a:r>
                  <a:rPr lang="en-US" sz="2400"/>
                  <a:t>Cache Size (MB)</a:t>
                </a:r>
              </a:p>
            </c:rich>
          </c:tx>
          <c:layout>
            <c:manualLayout>
              <c:xMode val="edge"/>
              <c:yMode val="edge"/>
              <c:x val="0.288568257491676"/>
              <c:y val="0.93257205002718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rtl="1">
              <a:defRPr sz="2000" b="0" i="0" u="none" strike="noStrike" baseline="0">
                <a:solidFill>
                  <a:srgbClr val="000000"/>
                </a:solidFill>
                <a:latin typeface="Arial"/>
                <a:ea typeface="Arial"/>
                <a:cs typeface="Arial"/>
              </a:defRPr>
            </a:pPr>
            <a:endParaRPr lang="en-US"/>
          </a:p>
        </c:txPr>
        <c:crossAx val="431671560"/>
        <c:crosses val="autoZero"/>
        <c:crossBetween val="midCat"/>
        <c:majorUnit val="2.0"/>
      </c:valAx>
      <c:valAx>
        <c:axId val="431671560"/>
        <c:scaling>
          <c:logBase val="2.0"/>
          <c:orientation val="minMax"/>
          <c:min val="1.0"/>
        </c:scaling>
        <c:delete val="0"/>
        <c:axPos val="l"/>
        <c:title>
          <c:tx>
            <c:rich>
              <a:bodyPr/>
              <a:lstStyle/>
              <a:p>
                <a:pPr>
                  <a:defRPr sz="2400" b="1" i="0" u="none" strike="noStrike" baseline="0">
                    <a:solidFill>
                      <a:srgbClr val="000000"/>
                    </a:solidFill>
                    <a:latin typeface="Arial"/>
                    <a:ea typeface="Arial"/>
                    <a:cs typeface="Arial"/>
                  </a:defRPr>
                </a:pPr>
                <a:r>
                  <a:rPr lang="en-US" sz="2400"/>
                  <a:t>Number of Cores</a:t>
                </a:r>
              </a:p>
            </c:rich>
          </c:tx>
          <c:layout>
            <c:manualLayout>
              <c:xMode val="edge"/>
              <c:yMode val="edge"/>
              <c:x val="0.00406955234924158"/>
              <c:y val="0.27678085916258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rtl="1">
              <a:defRPr sz="2000" b="0" i="0" u="none" strike="noStrike" baseline="0">
                <a:solidFill>
                  <a:srgbClr val="000000"/>
                </a:solidFill>
                <a:latin typeface="Arial"/>
                <a:ea typeface="Arial"/>
                <a:cs typeface="Arial"/>
              </a:defRPr>
            </a:pPr>
            <a:endParaRPr lang="en-US"/>
          </a:p>
        </c:txPr>
        <c:crossAx val="431612776"/>
        <c:crosses val="autoZero"/>
        <c:crossBetween val="midCat"/>
        <c:majorUnit val="2.0"/>
      </c:valAx>
      <c:spPr>
        <a:noFill/>
        <a:ln w="25400">
          <a:noFill/>
        </a:ln>
      </c:spPr>
    </c:plotArea>
    <c:legend>
      <c:legendPos val="r"/>
      <c:layout>
        <c:manualLayout>
          <c:xMode val="edge"/>
          <c:yMode val="edge"/>
          <c:x val="0.588886439195101"/>
          <c:y val="0.042958129418162"/>
          <c:w val="0.410218372703412"/>
          <c:h val="0.132696035544577"/>
        </c:manualLayout>
      </c:layout>
      <c:overlay val="0"/>
      <c:spPr>
        <a:noFill/>
        <a:ln w="25400">
          <a:noFill/>
        </a:ln>
      </c:spPr>
      <c:txPr>
        <a:bodyPr/>
        <a:lstStyle/>
        <a:p>
          <a:pPr>
            <a:defRPr sz="20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20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734739178691"/>
          <c:y val="0.0473083197389886"/>
          <c:w val="0.506104328523862"/>
          <c:h val="0.768352365415986"/>
        </c:manualLayout>
      </c:layout>
      <c:scatterChart>
        <c:scatterStyle val="lineMarker"/>
        <c:varyColors val="0"/>
        <c:ser>
          <c:idx val="8"/>
          <c:order val="0"/>
          <c:tx>
            <c:v> Area (310mm)</c:v>
          </c:tx>
          <c:spPr>
            <a:ln w="38100">
              <a:solidFill>
                <a:srgbClr val="FF9900"/>
              </a:solidFill>
              <a:prstDash val="sysDash"/>
            </a:ln>
          </c:spPr>
          <c:marker>
            <c:symbol val="circle"/>
            <c:size val="9"/>
            <c:spPr>
              <a:solidFill>
                <a:srgbClr val="FF9900"/>
              </a:solidFill>
              <a:ln>
                <a:solidFill>
                  <a:srgbClr val="FF9900"/>
                </a:solidFill>
              </a:ln>
            </c:spPr>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area!$EQ$19:$EQ$85</c:f>
              <c:numCache>
                <c:formatCode>0.00</c:formatCode>
                <c:ptCount val="67"/>
                <c:pt idx="0">
                  <c:v>182.0</c:v>
                </c:pt>
                <c:pt idx="1">
                  <c:v>181.0</c:v>
                </c:pt>
                <c:pt idx="2">
                  <c:v>180.0</c:v>
                </c:pt>
                <c:pt idx="3">
                  <c:v>179.0</c:v>
                </c:pt>
                <c:pt idx="4">
                  <c:v>175.0</c:v>
                </c:pt>
                <c:pt idx="5">
                  <c:v>172.0</c:v>
                </c:pt>
                <c:pt idx="6">
                  <c:v>168.0</c:v>
                </c:pt>
                <c:pt idx="7">
                  <c:v>164.0</c:v>
                </c:pt>
                <c:pt idx="8">
                  <c:v>161.0</c:v>
                </c:pt>
                <c:pt idx="9">
                  <c:v>157.0</c:v>
                </c:pt>
                <c:pt idx="10">
                  <c:v>154.0</c:v>
                </c:pt>
                <c:pt idx="11">
                  <c:v>150.0</c:v>
                </c:pt>
                <c:pt idx="12">
                  <c:v>147.0</c:v>
                </c:pt>
                <c:pt idx="13">
                  <c:v>143.0</c:v>
                </c:pt>
                <c:pt idx="14">
                  <c:v>140.0</c:v>
                </c:pt>
                <c:pt idx="15">
                  <c:v>136.0</c:v>
                </c:pt>
                <c:pt idx="16">
                  <c:v>133.0</c:v>
                </c:pt>
                <c:pt idx="17">
                  <c:v>129.0</c:v>
                </c:pt>
                <c:pt idx="18">
                  <c:v>126.0</c:v>
                </c:pt>
                <c:pt idx="19">
                  <c:v>122.0</c:v>
                </c:pt>
                <c:pt idx="20">
                  <c:v>119.0</c:v>
                </c:pt>
                <c:pt idx="21">
                  <c:v>115.0</c:v>
                </c:pt>
                <c:pt idx="22">
                  <c:v>112.0</c:v>
                </c:pt>
                <c:pt idx="23">
                  <c:v>108.0</c:v>
                </c:pt>
                <c:pt idx="24">
                  <c:v>104.0</c:v>
                </c:pt>
                <c:pt idx="25">
                  <c:v>101.0</c:v>
                </c:pt>
                <c:pt idx="26">
                  <c:v>97.0</c:v>
                </c:pt>
                <c:pt idx="27">
                  <c:v>94.0</c:v>
                </c:pt>
                <c:pt idx="28">
                  <c:v>90.0</c:v>
                </c:pt>
                <c:pt idx="29">
                  <c:v>87.0</c:v>
                </c:pt>
                <c:pt idx="30">
                  <c:v>83.0</c:v>
                </c:pt>
                <c:pt idx="31">
                  <c:v>80.0</c:v>
                </c:pt>
                <c:pt idx="32">
                  <c:v>76.0</c:v>
                </c:pt>
                <c:pt idx="33">
                  <c:v>73.0</c:v>
                </c:pt>
                <c:pt idx="34">
                  <c:v>69.0</c:v>
                </c:pt>
                <c:pt idx="35">
                  <c:v>66.0</c:v>
                </c:pt>
                <c:pt idx="36">
                  <c:v>62.0</c:v>
                </c:pt>
                <c:pt idx="37">
                  <c:v>59.0</c:v>
                </c:pt>
                <c:pt idx="38">
                  <c:v>55.0</c:v>
                </c:pt>
                <c:pt idx="39">
                  <c:v>52.0</c:v>
                </c:pt>
                <c:pt idx="40">
                  <c:v>48.0</c:v>
                </c:pt>
                <c:pt idx="41">
                  <c:v>44.0</c:v>
                </c:pt>
                <c:pt idx="42">
                  <c:v>41.0</c:v>
                </c:pt>
                <c:pt idx="43">
                  <c:v>37.0</c:v>
                </c:pt>
                <c:pt idx="44">
                  <c:v>34.0</c:v>
                </c:pt>
                <c:pt idx="45">
                  <c:v>30.0</c:v>
                </c:pt>
                <c:pt idx="46">
                  <c:v>27.0</c:v>
                </c:pt>
                <c:pt idx="47">
                  <c:v>23.0</c:v>
                </c:pt>
                <c:pt idx="48">
                  <c:v>20.0</c:v>
                </c:pt>
                <c:pt idx="49">
                  <c:v>16.0</c:v>
                </c:pt>
                <c:pt idx="50">
                  <c:v>13.0</c:v>
                </c:pt>
                <c:pt idx="51">
                  <c:v>9.0</c:v>
                </c:pt>
                <c:pt idx="52">
                  <c:v>6.0</c:v>
                </c:pt>
                <c:pt idx="53">
                  <c:v>2.0</c:v>
                </c:pt>
                <c:pt idx="54">
                  <c:v>1.0</c:v>
                </c:pt>
                <c:pt idx="55">
                  <c:v>0.0</c:v>
                </c:pt>
                <c:pt idx="56">
                  <c:v>0.0</c:v>
                </c:pt>
                <c:pt idx="57">
                  <c:v>0.0</c:v>
                </c:pt>
                <c:pt idx="58">
                  <c:v>0.0</c:v>
                </c:pt>
                <c:pt idx="59">
                  <c:v>0.0</c:v>
                </c:pt>
                <c:pt idx="60">
                  <c:v>0.0</c:v>
                </c:pt>
                <c:pt idx="61">
                  <c:v>0.0</c:v>
                </c:pt>
                <c:pt idx="62">
                  <c:v>0.0</c:v>
                </c:pt>
                <c:pt idx="63">
                  <c:v>0.0</c:v>
                </c:pt>
                <c:pt idx="64">
                  <c:v>0.0</c:v>
                </c:pt>
                <c:pt idx="65">
                  <c:v>0.0</c:v>
                </c:pt>
                <c:pt idx="66">
                  <c:v>0.0</c:v>
                </c:pt>
              </c:numCache>
            </c:numRef>
          </c:yVal>
          <c:smooth val="0"/>
        </c:ser>
        <c:ser>
          <c:idx val="9"/>
          <c:order val="1"/>
          <c:tx>
            <c:v> Power (130W)</c:v>
          </c:tx>
          <c:spPr>
            <a:ln w="38100">
              <a:solidFill>
                <a:schemeClr val="tx1"/>
              </a:solidFill>
              <a:prstDash val="sysDash"/>
            </a:ln>
          </c:spPr>
          <c:marker>
            <c:symbol val="circle"/>
            <c:size val="9"/>
            <c:spPr>
              <a:solidFill>
                <a:schemeClr val="tx1"/>
              </a:solidFill>
              <a:ln>
                <a:solidFill>
                  <a:schemeClr val="tx1"/>
                </a:solidFill>
              </a:ln>
            </c:spPr>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area!$EZ$19:$EZ$85</c:f>
              <c:numCache>
                <c:formatCode>General</c:formatCode>
                <c:ptCount val="67"/>
                <c:pt idx="0">
                  <c:v>6.0</c:v>
                </c:pt>
                <c:pt idx="1">
                  <c:v>6.0</c:v>
                </c:pt>
                <c:pt idx="2">
                  <c:v>4.0</c:v>
                </c:pt>
                <c:pt idx="3">
                  <c:v>2.0</c:v>
                </c:pt>
                <c:pt idx="4">
                  <c:v>1.0</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0"/>
          <c:order val="2"/>
          <c:tx>
            <c:strRef>
              <c:f>area!$FC$18</c:f>
              <c:strCache>
                <c:ptCount val="1"/>
                <c:pt idx="0">
                  <c:v> 1 GHz, 0.27V</c:v>
                </c:pt>
              </c:strCache>
            </c:strRef>
          </c:tx>
          <c:spPr>
            <a:ln w="38100">
              <a:solidFill>
                <a:srgbClr val="0000FF"/>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area!$FC$19:$FC$85</c:f>
              <c:numCache>
                <c:formatCode>General</c:formatCode>
                <c:ptCount val="67"/>
                <c:pt idx="3">
                  <c:v>253.44</c:v>
                </c:pt>
                <c:pt idx="4">
                  <c:v>230.4</c:v>
                </c:pt>
                <c:pt idx="5">
                  <c:v>192.0</c:v>
                </c:pt>
                <c:pt idx="6">
                  <c:v>136.0</c:v>
                </c:pt>
                <c:pt idx="7">
                  <c:v>80.0</c:v>
                </c:pt>
                <c:pt idx="8">
                  <c:v>20.0</c:v>
                </c:pt>
                <c:pt idx="9">
                  <c:v>10.0</c:v>
                </c:pt>
                <c:pt idx="10">
                  <c:v>1.0</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1"/>
          <c:order val="3"/>
          <c:tx>
            <c:strRef>
              <c:f>area!$FD$18</c:f>
              <c:strCache>
                <c:ptCount val="1"/>
                <c:pt idx="0">
                  <c:v> 2.7 GHz, 0.36V</c:v>
                </c:pt>
              </c:strCache>
            </c:strRef>
          </c:tx>
          <c:spPr>
            <a:ln w="38100">
              <a:solidFill>
                <a:srgbClr val="3399FF"/>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area!$FD$19:$FD$85</c:f>
              <c:numCache>
                <c:formatCode>General</c:formatCode>
                <c:ptCount val="67"/>
                <c:pt idx="0">
                  <c:v>144.0</c:v>
                </c:pt>
                <c:pt idx="1">
                  <c:v>136.0</c:v>
                </c:pt>
                <c:pt idx="2">
                  <c:v>128.0</c:v>
                </c:pt>
                <c:pt idx="3">
                  <c:v>120.0</c:v>
                </c:pt>
                <c:pt idx="4">
                  <c:v>88.0</c:v>
                </c:pt>
                <c:pt idx="5">
                  <c:v>56.0</c:v>
                </c:pt>
                <c:pt idx="6">
                  <c:v>20.0</c:v>
                </c:pt>
                <c:pt idx="7">
                  <c:v>10.0</c:v>
                </c:pt>
                <c:pt idx="8">
                  <c:v>1.0</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2"/>
          <c:order val="4"/>
          <c:tx>
            <c:strRef>
              <c:f>area!$FE$18</c:f>
              <c:strCache>
                <c:ptCount val="1"/>
                <c:pt idx="0">
                  <c:v> 4.4 GHz, 0.45V</c:v>
                </c:pt>
              </c:strCache>
            </c:strRef>
          </c:tx>
          <c:spPr>
            <a:ln w="38100">
              <a:solidFill>
                <a:srgbClr val="99CCFF"/>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area!$FE$19:$FE$85</c:f>
              <c:numCache>
                <c:formatCode>General</c:formatCode>
                <c:ptCount val="67"/>
                <c:pt idx="0">
                  <c:v>72.0</c:v>
                </c:pt>
                <c:pt idx="1">
                  <c:v>64.0</c:v>
                </c:pt>
                <c:pt idx="2">
                  <c:v>64.0</c:v>
                </c:pt>
                <c:pt idx="3">
                  <c:v>56.0</c:v>
                </c:pt>
                <c:pt idx="4">
                  <c:v>36.0</c:v>
                </c:pt>
                <c:pt idx="5">
                  <c:v>12.0</c:v>
                </c:pt>
                <c:pt idx="6">
                  <c:v>6.0</c:v>
                </c:pt>
                <c:pt idx="7">
                  <c:v>1.0</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3"/>
          <c:order val="5"/>
          <c:tx>
            <c:strRef>
              <c:f>area!$FF$18</c:f>
              <c:strCache>
                <c:ptCount val="1"/>
                <c:pt idx="0">
                  <c:v> 5.7 GHz, 0.54V</c:v>
                </c:pt>
              </c:strCache>
            </c:strRef>
          </c:tx>
          <c:spPr>
            <a:ln w="38100">
              <a:solidFill>
                <a:srgbClr val="CCFFFF"/>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area!$FF$19:$FF$85</c:f>
              <c:numCache>
                <c:formatCode>General</c:formatCode>
                <c:ptCount val="67"/>
                <c:pt idx="0">
                  <c:v>40.0</c:v>
                </c:pt>
                <c:pt idx="1">
                  <c:v>40.0</c:v>
                </c:pt>
                <c:pt idx="2">
                  <c:v>36.0</c:v>
                </c:pt>
                <c:pt idx="3">
                  <c:v>28.0</c:v>
                </c:pt>
                <c:pt idx="4">
                  <c:v>14.0</c:v>
                </c:pt>
                <c:pt idx="5">
                  <c:v>1.0</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4"/>
          <c:order val="6"/>
          <c:tx>
            <c:strRef>
              <c:f>area!$FG$18</c:f>
              <c:strCache>
                <c:ptCount val="1"/>
                <c:pt idx="0">
                  <c:v> 6.9 GHz, 0.63V</c:v>
                </c:pt>
              </c:strCache>
            </c:strRef>
          </c:tx>
          <c:spPr>
            <a:ln w="38100">
              <a:solidFill>
                <a:srgbClr val="FFCC00"/>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area!$FG$19:$FG$85</c:f>
              <c:numCache>
                <c:formatCode>General</c:formatCode>
                <c:ptCount val="67"/>
                <c:pt idx="0">
                  <c:v>24.0</c:v>
                </c:pt>
                <c:pt idx="1">
                  <c:v>24.0</c:v>
                </c:pt>
                <c:pt idx="2">
                  <c:v>20.0</c:v>
                </c:pt>
                <c:pt idx="3">
                  <c:v>16.0</c:v>
                </c:pt>
                <c:pt idx="4">
                  <c:v>4.0</c:v>
                </c:pt>
                <c:pt idx="5">
                  <c:v>1.0</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5"/>
          <c:order val="7"/>
          <c:tx>
            <c:strRef>
              <c:f>area!$FH$18</c:f>
              <c:strCache>
                <c:ptCount val="1"/>
                <c:pt idx="0">
                  <c:v> 8 GHz, 0.72V</c:v>
                </c:pt>
              </c:strCache>
            </c:strRef>
          </c:tx>
          <c:spPr>
            <a:ln w="38100">
              <a:solidFill>
                <a:srgbClr val="FF6600"/>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area!$FH$19:$FH$85</c:f>
              <c:numCache>
                <c:formatCode>General</c:formatCode>
                <c:ptCount val="67"/>
                <c:pt idx="0">
                  <c:v>16.0</c:v>
                </c:pt>
                <c:pt idx="1">
                  <c:v>16.0</c:v>
                </c:pt>
                <c:pt idx="2">
                  <c:v>14.0</c:v>
                </c:pt>
                <c:pt idx="3">
                  <c:v>8.0</c:v>
                </c:pt>
                <c:pt idx="4">
                  <c:v>1.0</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6"/>
          <c:order val="8"/>
          <c:tx>
            <c:strRef>
              <c:f>area!$FI$18</c:f>
              <c:strCache>
                <c:ptCount val="1"/>
                <c:pt idx="0">
                  <c:v> 9 GHz, 0.81V</c:v>
                </c:pt>
              </c:strCache>
            </c:strRef>
          </c:tx>
          <c:spPr>
            <a:ln w="38100">
              <a:solidFill>
                <a:srgbClr val="FF0000"/>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area!$FI$19:$FI$85</c:f>
              <c:numCache>
                <c:formatCode>General</c:formatCode>
                <c:ptCount val="67"/>
                <c:pt idx="0">
                  <c:v>12.0</c:v>
                </c:pt>
                <c:pt idx="1">
                  <c:v>10.0</c:v>
                </c:pt>
                <c:pt idx="2">
                  <c:v>8.0</c:v>
                </c:pt>
                <c:pt idx="3">
                  <c:v>4.0</c:v>
                </c:pt>
                <c:pt idx="4">
                  <c:v>1.0</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dLbls>
          <c:showLegendKey val="0"/>
          <c:showVal val="0"/>
          <c:showCatName val="0"/>
          <c:showSerName val="0"/>
          <c:showPercent val="0"/>
          <c:showBubbleSize val="0"/>
        </c:dLbls>
        <c:axId val="479701320"/>
        <c:axId val="688850008"/>
      </c:scatterChart>
      <c:valAx>
        <c:axId val="479701320"/>
        <c:scaling>
          <c:logBase val="2.0"/>
          <c:orientation val="minMax"/>
        </c:scaling>
        <c:delete val="0"/>
        <c:axPos val="b"/>
        <c:title>
          <c:tx>
            <c:rich>
              <a:bodyPr/>
              <a:lstStyle/>
              <a:p>
                <a:pPr>
                  <a:defRPr sz="2400" b="1" i="0" u="none" strike="noStrike" baseline="0">
                    <a:solidFill>
                      <a:srgbClr val="000000"/>
                    </a:solidFill>
                    <a:latin typeface="Arial"/>
                    <a:ea typeface="Arial"/>
                    <a:cs typeface="Arial"/>
                  </a:defRPr>
                </a:pPr>
                <a:r>
                  <a:rPr lang="en-US" sz="2400"/>
                  <a:t>Cache Size (MB)</a:t>
                </a:r>
              </a:p>
            </c:rich>
          </c:tx>
          <c:layout>
            <c:manualLayout>
              <c:xMode val="edge"/>
              <c:yMode val="edge"/>
              <c:x val="0.288568257491676"/>
              <c:y val="0.93257205002718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rtl="1">
              <a:defRPr sz="2000" b="0" i="0" u="none" strike="noStrike" baseline="0">
                <a:solidFill>
                  <a:srgbClr val="000000"/>
                </a:solidFill>
                <a:latin typeface="Arial"/>
                <a:ea typeface="Arial"/>
                <a:cs typeface="Arial"/>
              </a:defRPr>
            </a:pPr>
            <a:endParaRPr lang="en-US"/>
          </a:p>
        </c:txPr>
        <c:crossAx val="688850008"/>
        <c:crosses val="autoZero"/>
        <c:crossBetween val="midCat"/>
        <c:majorUnit val="2.0"/>
      </c:valAx>
      <c:valAx>
        <c:axId val="688850008"/>
        <c:scaling>
          <c:logBase val="2.0"/>
          <c:orientation val="minMax"/>
          <c:min val="1.0"/>
        </c:scaling>
        <c:delete val="0"/>
        <c:axPos val="l"/>
        <c:title>
          <c:tx>
            <c:rich>
              <a:bodyPr/>
              <a:lstStyle/>
              <a:p>
                <a:pPr>
                  <a:defRPr sz="2400" b="1" i="0" u="none" strike="noStrike" baseline="0">
                    <a:solidFill>
                      <a:srgbClr val="000000"/>
                    </a:solidFill>
                    <a:latin typeface="Arial"/>
                    <a:ea typeface="Arial"/>
                    <a:cs typeface="Arial"/>
                  </a:defRPr>
                </a:pPr>
                <a:r>
                  <a:rPr lang="en-US" sz="2400"/>
                  <a:t>Number of Cores</a:t>
                </a:r>
              </a:p>
            </c:rich>
          </c:tx>
          <c:layout>
            <c:manualLayout>
              <c:xMode val="edge"/>
              <c:yMode val="edge"/>
              <c:x val="0.00406955234924158"/>
              <c:y val="0.27678085916258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rtl="1">
              <a:defRPr sz="2000" b="0" i="0" u="none" strike="noStrike" baseline="0">
                <a:solidFill>
                  <a:srgbClr val="000000"/>
                </a:solidFill>
                <a:latin typeface="Arial"/>
                <a:ea typeface="Arial"/>
                <a:cs typeface="Arial"/>
              </a:defRPr>
            </a:pPr>
            <a:endParaRPr lang="en-US"/>
          </a:p>
        </c:txPr>
        <c:crossAx val="479701320"/>
        <c:crosses val="autoZero"/>
        <c:crossBetween val="midCat"/>
        <c:majorUnit val="2.0"/>
      </c:valAx>
      <c:spPr>
        <a:noFill/>
        <a:ln w="25400">
          <a:noFill/>
        </a:ln>
      </c:spPr>
    </c:plotArea>
    <c:legend>
      <c:legendPos val="r"/>
      <c:layout>
        <c:manualLayout>
          <c:xMode val="edge"/>
          <c:yMode val="edge"/>
          <c:x val="0.603701254009915"/>
          <c:y val="0.042958129418162"/>
          <c:w val="0.395403557888597"/>
          <c:h val="0.601105621601221"/>
        </c:manualLayout>
      </c:layout>
      <c:overlay val="0"/>
      <c:spPr>
        <a:noFill/>
        <a:ln w="25400">
          <a:noFill/>
        </a:ln>
      </c:spPr>
      <c:txPr>
        <a:bodyPr/>
        <a:lstStyle/>
        <a:p>
          <a:pPr>
            <a:defRPr sz="20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20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734739178691"/>
          <c:y val="0.0473083197389886"/>
          <c:w val="0.506104328523862"/>
          <c:h val="0.768352365415986"/>
        </c:manualLayout>
      </c:layout>
      <c:scatterChart>
        <c:scatterStyle val="lineMarker"/>
        <c:varyColors val="0"/>
        <c:ser>
          <c:idx val="8"/>
          <c:order val="0"/>
          <c:tx>
            <c:v> Area (310mm)</c:v>
          </c:tx>
          <c:spPr>
            <a:ln w="38100">
              <a:solidFill>
                <a:srgbClr val="FF9900"/>
              </a:solidFill>
              <a:prstDash val="sysDash"/>
            </a:ln>
          </c:spPr>
          <c:marker>
            <c:symbol val="circle"/>
            <c:size val="9"/>
            <c:spPr>
              <a:solidFill>
                <a:srgbClr val="FF9900"/>
              </a:solidFill>
              <a:ln>
                <a:solidFill>
                  <a:srgbClr val="FF9900"/>
                </a:solidFill>
              </a:ln>
            </c:spPr>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area!$EQ$19:$EQ$85</c:f>
              <c:numCache>
                <c:formatCode>0.00</c:formatCode>
                <c:ptCount val="67"/>
                <c:pt idx="0">
                  <c:v>182.0</c:v>
                </c:pt>
                <c:pt idx="1">
                  <c:v>181.0</c:v>
                </c:pt>
                <c:pt idx="2">
                  <c:v>180.0</c:v>
                </c:pt>
                <c:pt idx="3">
                  <c:v>179.0</c:v>
                </c:pt>
                <c:pt idx="4">
                  <c:v>175.0</c:v>
                </c:pt>
                <c:pt idx="5">
                  <c:v>172.0</c:v>
                </c:pt>
                <c:pt idx="6">
                  <c:v>168.0</c:v>
                </c:pt>
                <c:pt idx="7">
                  <c:v>164.0</c:v>
                </c:pt>
                <c:pt idx="8">
                  <c:v>161.0</c:v>
                </c:pt>
                <c:pt idx="9">
                  <c:v>157.0</c:v>
                </c:pt>
                <c:pt idx="10">
                  <c:v>154.0</c:v>
                </c:pt>
                <c:pt idx="11">
                  <c:v>150.0</c:v>
                </c:pt>
                <c:pt idx="12">
                  <c:v>147.0</c:v>
                </c:pt>
                <c:pt idx="13">
                  <c:v>143.0</c:v>
                </c:pt>
                <c:pt idx="14">
                  <c:v>140.0</c:v>
                </c:pt>
                <c:pt idx="15">
                  <c:v>136.0</c:v>
                </c:pt>
                <c:pt idx="16">
                  <c:v>133.0</c:v>
                </c:pt>
                <c:pt idx="17">
                  <c:v>129.0</c:v>
                </c:pt>
                <c:pt idx="18">
                  <c:v>126.0</c:v>
                </c:pt>
                <c:pt idx="19">
                  <c:v>122.0</c:v>
                </c:pt>
                <c:pt idx="20">
                  <c:v>119.0</c:v>
                </c:pt>
                <c:pt idx="21">
                  <c:v>115.0</c:v>
                </c:pt>
                <c:pt idx="22">
                  <c:v>112.0</c:v>
                </c:pt>
                <c:pt idx="23">
                  <c:v>108.0</c:v>
                </c:pt>
                <c:pt idx="24">
                  <c:v>104.0</c:v>
                </c:pt>
                <c:pt idx="25">
                  <c:v>101.0</c:v>
                </c:pt>
                <c:pt idx="26">
                  <c:v>97.0</c:v>
                </c:pt>
                <c:pt idx="27">
                  <c:v>94.0</c:v>
                </c:pt>
                <c:pt idx="28">
                  <c:v>90.0</c:v>
                </c:pt>
                <c:pt idx="29">
                  <c:v>87.0</c:v>
                </c:pt>
                <c:pt idx="30">
                  <c:v>83.0</c:v>
                </c:pt>
                <c:pt idx="31">
                  <c:v>80.0</c:v>
                </c:pt>
                <c:pt idx="32">
                  <c:v>76.0</c:v>
                </c:pt>
                <c:pt idx="33">
                  <c:v>73.0</c:v>
                </c:pt>
                <c:pt idx="34">
                  <c:v>69.0</c:v>
                </c:pt>
                <c:pt idx="35">
                  <c:v>66.0</c:v>
                </c:pt>
                <c:pt idx="36">
                  <c:v>62.0</c:v>
                </c:pt>
                <c:pt idx="37">
                  <c:v>59.0</c:v>
                </c:pt>
                <c:pt idx="38">
                  <c:v>55.0</c:v>
                </c:pt>
                <c:pt idx="39">
                  <c:v>52.0</c:v>
                </c:pt>
                <c:pt idx="40">
                  <c:v>48.0</c:v>
                </c:pt>
                <c:pt idx="41">
                  <c:v>44.0</c:v>
                </c:pt>
                <c:pt idx="42">
                  <c:v>41.0</c:v>
                </c:pt>
                <c:pt idx="43">
                  <c:v>37.0</c:v>
                </c:pt>
                <c:pt idx="44">
                  <c:v>34.0</c:v>
                </c:pt>
                <c:pt idx="45">
                  <c:v>30.0</c:v>
                </c:pt>
                <c:pt idx="46">
                  <c:v>27.0</c:v>
                </c:pt>
                <c:pt idx="47">
                  <c:v>23.0</c:v>
                </c:pt>
                <c:pt idx="48">
                  <c:v>20.0</c:v>
                </c:pt>
                <c:pt idx="49">
                  <c:v>16.0</c:v>
                </c:pt>
                <c:pt idx="50">
                  <c:v>13.0</c:v>
                </c:pt>
                <c:pt idx="51">
                  <c:v>9.0</c:v>
                </c:pt>
                <c:pt idx="52">
                  <c:v>6.0</c:v>
                </c:pt>
                <c:pt idx="53">
                  <c:v>2.0</c:v>
                </c:pt>
                <c:pt idx="54">
                  <c:v>1.0</c:v>
                </c:pt>
                <c:pt idx="55">
                  <c:v>0.0</c:v>
                </c:pt>
                <c:pt idx="56">
                  <c:v>0.0</c:v>
                </c:pt>
                <c:pt idx="57">
                  <c:v>0.0</c:v>
                </c:pt>
                <c:pt idx="58">
                  <c:v>0.0</c:v>
                </c:pt>
                <c:pt idx="59">
                  <c:v>0.0</c:v>
                </c:pt>
                <c:pt idx="60">
                  <c:v>0.0</c:v>
                </c:pt>
                <c:pt idx="61">
                  <c:v>0.0</c:v>
                </c:pt>
                <c:pt idx="62">
                  <c:v>0.0</c:v>
                </c:pt>
                <c:pt idx="63">
                  <c:v>0.0</c:v>
                </c:pt>
                <c:pt idx="64">
                  <c:v>0.0</c:v>
                </c:pt>
                <c:pt idx="65">
                  <c:v>0.0</c:v>
                </c:pt>
                <c:pt idx="66">
                  <c:v>0.0</c:v>
                </c:pt>
              </c:numCache>
            </c:numRef>
          </c:yVal>
          <c:smooth val="0"/>
        </c:ser>
        <c:ser>
          <c:idx val="9"/>
          <c:order val="1"/>
          <c:tx>
            <c:v> Power (130W)</c:v>
          </c:tx>
          <c:spPr>
            <a:ln w="38100">
              <a:solidFill>
                <a:schemeClr val="tx1"/>
              </a:solidFill>
              <a:prstDash val="sysDash"/>
            </a:ln>
          </c:spPr>
          <c:marker>
            <c:symbol val="circle"/>
            <c:size val="9"/>
            <c:spPr>
              <a:solidFill>
                <a:schemeClr val="tx1"/>
              </a:solidFill>
              <a:ln>
                <a:solidFill>
                  <a:schemeClr val="tx1"/>
                </a:solidFill>
              </a:ln>
            </c:spPr>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area!$EZ$19:$EZ$85</c:f>
              <c:numCache>
                <c:formatCode>General</c:formatCode>
                <c:ptCount val="67"/>
                <c:pt idx="0">
                  <c:v>6.0</c:v>
                </c:pt>
                <c:pt idx="1">
                  <c:v>6.0</c:v>
                </c:pt>
                <c:pt idx="2">
                  <c:v>4.0</c:v>
                </c:pt>
                <c:pt idx="3">
                  <c:v>2.0</c:v>
                </c:pt>
                <c:pt idx="4">
                  <c:v>1.0</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0"/>
          <c:order val="2"/>
          <c:tx>
            <c:strRef>
              <c:f>area!$FC$18</c:f>
              <c:strCache>
                <c:ptCount val="1"/>
                <c:pt idx="0">
                  <c:v> 1 GHz, 0.27V</c:v>
                </c:pt>
              </c:strCache>
            </c:strRef>
          </c:tx>
          <c:spPr>
            <a:ln w="38100">
              <a:solidFill>
                <a:srgbClr val="0000FF"/>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area!$FC$19:$FC$85</c:f>
              <c:numCache>
                <c:formatCode>General</c:formatCode>
                <c:ptCount val="67"/>
                <c:pt idx="3">
                  <c:v>253.44</c:v>
                </c:pt>
                <c:pt idx="4">
                  <c:v>230.4</c:v>
                </c:pt>
                <c:pt idx="5">
                  <c:v>192.0</c:v>
                </c:pt>
                <c:pt idx="6">
                  <c:v>136.0</c:v>
                </c:pt>
                <c:pt idx="7">
                  <c:v>80.0</c:v>
                </c:pt>
                <c:pt idx="8">
                  <c:v>20.0</c:v>
                </c:pt>
                <c:pt idx="9">
                  <c:v>10.0</c:v>
                </c:pt>
                <c:pt idx="10">
                  <c:v>1.0</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1"/>
          <c:order val="3"/>
          <c:tx>
            <c:strRef>
              <c:f>area!$FD$18</c:f>
              <c:strCache>
                <c:ptCount val="1"/>
                <c:pt idx="0">
                  <c:v> 2.7 GHz, 0.36V</c:v>
                </c:pt>
              </c:strCache>
            </c:strRef>
          </c:tx>
          <c:spPr>
            <a:ln w="38100">
              <a:solidFill>
                <a:srgbClr val="3399FF"/>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area!$FD$19:$FD$85</c:f>
              <c:numCache>
                <c:formatCode>General</c:formatCode>
                <c:ptCount val="67"/>
                <c:pt idx="0">
                  <c:v>144.0</c:v>
                </c:pt>
                <c:pt idx="1">
                  <c:v>136.0</c:v>
                </c:pt>
                <c:pt idx="2">
                  <c:v>128.0</c:v>
                </c:pt>
                <c:pt idx="3">
                  <c:v>120.0</c:v>
                </c:pt>
                <c:pt idx="4">
                  <c:v>88.0</c:v>
                </c:pt>
                <c:pt idx="5">
                  <c:v>56.0</c:v>
                </c:pt>
                <c:pt idx="6">
                  <c:v>20.0</c:v>
                </c:pt>
                <c:pt idx="7">
                  <c:v>10.0</c:v>
                </c:pt>
                <c:pt idx="8">
                  <c:v>1.0</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2"/>
          <c:order val="4"/>
          <c:tx>
            <c:strRef>
              <c:f>area!$FE$18</c:f>
              <c:strCache>
                <c:ptCount val="1"/>
                <c:pt idx="0">
                  <c:v> 4.4 GHz, 0.45V</c:v>
                </c:pt>
              </c:strCache>
            </c:strRef>
          </c:tx>
          <c:spPr>
            <a:ln w="38100">
              <a:solidFill>
                <a:srgbClr val="99CCFF"/>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area!$FE$19:$FE$85</c:f>
              <c:numCache>
                <c:formatCode>General</c:formatCode>
                <c:ptCount val="67"/>
                <c:pt idx="0">
                  <c:v>72.0</c:v>
                </c:pt>
                <c:pt idx="1">
                  <c:v>64.0</c:v>
                </c:pt>
                <c:pt idx="2">
                  <c:v>64.0</c:v>
                </c:pt>
                <c:pt idx="3">
                  <c:v>56.0</c:v>
                </c:pt>
                <c:pt idx="4">
                  <c:v>36.0</c:v>
                </c:pt>
                <c:pt idx="5">
                  <c:v>12.0</c:v>
                </c:pt>
                <c:pt idx="6">
                  <c:v>6.0</c:v>
                </c:pt>
                <c:pt idx="7">
                  <c:v>1.0</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3"/>
          <c:order val="5"/>
          <c:tx>
            <c:strRef>
              <c:f>area!$FF$18</c:f>
              <c:strCache>
                <c:ptCount val="1"/>
                <c:pt idx="0">
                  <c:v> 5.7 GHz, 0.54V</c:v>
                </c:pt>
              </c:strCache>
            </c:strRef>
          </c:tx>
          <c:spPr>
            <a:ln w="38100">
              <a:solidFill>
                <a:srgbClr val="CCFFFF"/>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area!$FF$19:$FF$85</c:f>
              <c:numCache>
                <c:formatCode>General</c:formatCode>
                <c:ptCount val="67"/>
                <c:pt idx="0">
                  <c:v>40.0</c:v>
                </c:pt>
                <c:pt idx="1">
                  <c:v>40.0</c:v>
                </c:pt>
                <c:pt idx="2">
                  <c:v>36.0</c:v>
                </c:pt>
                <c:pt idx="3">
                  <c:v>28.0</c:v>
                </c:pt>
                <c:pt idx="4">
                  <c:v>14.0</c:v>
                </c:pt>
                <c:pt idx="5">
                  <c:v>1.0</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4"/>
          <c:order val="6"/>
          <c:tx>
            <c:strRef>
              <c:f>area!$FG$18</c:f>
              <c:strCache>
                <c:ptCount val="1"/>
                <c:pt idx="0">
                  <c:v> 6.9 GHz, 0.63V</c:v>
                </c:pt>
              </c:strCache>
            </c:strRef>
          </c:tx>
          <c:spPr>
            <a:ln w="38100">
              <a:solidFill>
                <a:srgbClr val="FFCC00"/>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area!$FG$19:$FG$85</c:f>
              <c:numCache>
                <c:formatCode>General</c:formatCode>
                <c:ptCount val="67"/>
                <c:pt idx="0">
                  <c:v>24.0</c:v>
                </c:pt>
                <c:pt idx="1">
                  <c:v>24.0</c:v>
                </c:pt>
                <c:pt idx="2">
                  <c:v>20.0</c:v>
                </c:pt>
                <c:pt idx="3">
                  <c:v>16.0</c:v>
                </c:pt>
                <c:pt idx="4">
                  <c:v>4.0</c:v>
                </c:pt>
                <c:pt idx="5">
                  <c:v>1.0</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5"/>
          <c:order val="7"/>
          <c:tx>
            <c:strRef>
              <c:f>area!$FH$18</c:f>
              <c:strCache>
                <c:ptCount val="1"/>
                <c:pt idx="0">
                  <c:v> 8 GHz, 0.72V</c:v>
                </c:pt>
              </c:strCache>
            </c:strRef>
          </c:tx>
          <c:spPr>
            <a:ln w="38100">
              <a:solidFill>
                <a:srgbClr val="FF6600"/>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area!$FH$19:$FH$85</c:f>
              <c:numCache>
                <c:formatCode>General</c:formatCode>
                <c:ptCount val="67"/>
                <c:pt idx="0">
                  <c:v>16.0</c:v>
                </c:pt>
                <c:pt idx="1">
                  <c:v>16.0</c:v>
                </c:pt>
                <c:pt idx="2">
                  <c:v>14.0</c:v>
                </c:pt>
                <c:pt idx="3">
                  <c:v>8.0</c:v>
                </c:pt>
                <c:pt idx="4">
                  <c:v>1.0</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6"/>
          <c:order val="8"/>
          <c:tx>
            <c:strRef>
              <c:f>area!$FI$18</c:f>
              <c:strCache>
                <c:ptCount val="1"/>
                <c:pt idx="0">
                  <c:v> 9 GHz, 0.81V</c:v>
                </c:pt>
              </c:strCache>
            </c:strRef>
          </c:tx>
          <c:spPr>
            <a:ln w="38100">
              <a:solidFill>
                <a:srgbClr val="FF0000"/>
              </a:solidFill>
              <a:prstDash val="solid"/>
            </a:ln>
          </c:spPr>
          <c:marker>
            <c:symbol val="none"/>
          </c:marker>
          <c:xVal>
            <c:numRef>
              <c:f>area!$EP$19:$EP$85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area!$FI$19:$FI$85</c:f>
              <c:numCache>
                <c:formatCode>General</c:formatCode>
                <c:ptCount val="67"/>
                <c:pt idx="0">
                  <c:v>12.0</c:v>
                </c:pt>
                <c:pt idx="1">
                  <c:v>10.0</c:v>
                </c:pt>
                <c:pt idx="2">
                  <c:v>8.0</c:v>
                </c:pt>
                <c:pt idx="3">
                  <c:v>4.0</c:v>
                </c:pt>
                <c:pt idx="4">
                  <c:v>1.0</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numCache>
            </c:numRef>
          </c:yVal>
          <c:smooth val="0"/>
        </c:ser>
        <c:ser>
          <c:idx val="10"/>
          <c:order val="9"/>
          <c:tx>
            <c:v> Bandwidth (1 GHz)</c:v>
          </c:tx>
          <c:spPr>
            <a:ln w="38100">
              <a:solidFill>
                <a:srgbClr val="0070C0"/>
              </a:solidFill>
              <a:prstDash val="sysDash"/>
            </a:ln>
          </c:spPr>
          <c:marker>
            <c:symbol val="circle"/>
            <c:size val="9"/>
            <c:spPr>
              <a:solidFill>
                <a:srgbClr val="0070C0"/>
              </a:solidFill>
              <a:ln>
                <a:solidFill>
                  <a:srgbClr val="0070C0"/>
                </a:solidFill>
              </a:ln>
            </c:spPr>
          </c:marker>
          <c:xVal>
            <c:numRef>
              <c:f>'BW VFs=0.30'!$CD$18:$CD$84</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'BW VFs=0.30'!$CA$18:$CA$84</c:f>
              <c:numCache>
                <c:formatCode>General</c:formatCode>
                <c:ptCount val="67"/>
                <c:pt idx="0">
                  <c:v>48.0</c:v>
                </c:pt>
                <c:pt idx="1">
                  <c:v>48.0</c:v>
                </c:pt>
                <c:pt idx="2">
                  <c:v>56.0</c:v>
                </c:pt>
                <c:pt idx="3">
                  <c:v>72.0</c:v>
                </c:pt>
                <c:pt idx="4">
                  <c:v>96.0</c:v>
                </c:pt>
                <c:pt idx="5">
                  <c:v>112.0</c:v>
                </c:pt>
                <c:pt idx="6">
                  <c:v>128.0</c:v>
                </c:pt>
                <c:pt idx="7">
                  <c:v>144.0</c:v>
                </c:pt>
                <c:pt idx="8">
                  <c:v>160.0</c:v>
                </c:pt>
                <c:pt idx="9">
                  <c:v>176.0</c:v>
                </c:pt>
                <c:pt idx="10">
                  <c:v>192.0</c:v>
                </c:pt>
              </c:numCache>
            </c:numRef>
          </c:yVal>
          <c:smooth val="0"/>
        </c:ser>
        <c:ser>
          <c:idx val="7"/>
          <c:order val="10"/>
          <c:tx>
            <c:v> Bandwidth (2.7GHz)</c:v>
          </c:tx>
          <c:spPr>
            <a:ln w="38100">
              <a:solidFill>
                <a:srgbClr val="00B0F0"/>
              </a:solidFill>
            </a:ln>
          </c:spPr>
          <c:marker>
            <c:symbol val="circle"/>
            <c:size val="9"/>
            <c:spPr>
              <a:solidFill>
                <a:srgbClr val="00B0F0"/>
              </a:solidFill>
              <a:ln>
                <a:solidFill>
                  <a:srgbClr val="00B0F0"/>
                </a:solidFill>
              </a:ln>
            </c:spPr>
          </c:marker>
          <c:xVal>
            <c:numRef>
              <c:f>'BW VFs=0.40'!$CD$18:$CD$84</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'BW VFs=0.40'!$CA$18:$CA$84</c:f>
              <c:numCache>
                <c:formatCode>General</c:formatCode>
                <c:ptCount val="67"/>
                <c:pt idx="0">
                  <c:v>16.0</c:v>
                </c:pt>
                <c:pt idx="1">
                  <c:v>20.0</c:v>
                </c:pt>
                <c:pt idx="2">
                  <c:v>20.0</c:v>
                </c:pt>
                <c:pt idx="3">
                  <c:v>24.0</c:v>
                </c:pt>
                <c:pt idx="4">
                  <c:v>36.0</c:v>
                </c:pt>
                <c:pt idx="5">
                  <c:v>40.0</c:v>
                </c:pt>
                <c:pt idx="6">
                  <c:v>48.0</c:v>
                </c:pt>
                <c:pt idx="7">
                  <c:v>48.0</c:v>
                </c:pt>
                <c:pt idx="8">
                  <c:v>56.0</c:v>
                </c:pt>
                <c:pt idx="9">
                  <c:v>64.0</c:v>
                </c:pt>
                <c:pt idx="10">
                  <c:v>64.0</c:v>
                </c:pt>
                <c:pt idx="11">
                  <c:v>72.0</c:v>
                </c:pt>
                <c:pt idx="12">
                  <c:v>80.0</c:v>
                </c:pt>
                <c:pt idx="13">
                  <c:v>80.0</c:v>
                </c:pt>
                <c:pt idx="14">
                  <c:v>88.0</c:v>
                </c:pt>
                <c:pt idx="15">
                  <c:v>88.0</c:v>
                </c:pt>
                <c:pt idx="16">
                  <c:v>96.0</c:v>
                </c:pt>
                <c:pt idx="17">
                  <c:v>96.0</c:v>
                </c:pt>
                <c:pt idx="18">
                  <c:v>104.0</c:v>
                </c:pt>
                <c:pt idx="19">
                  <c:v>104.0</c:v>
                </c:pt>
                <c:pt idx="20">
                  <c:v>112.0</c:v>
                </c:pt>
                <c:pt idx="21">
                  <c:v>112.0</c:v>
                </c:pt>
                <c:pt idx="22">
                  <c:v>112.0</c:v>
                </c:pt>
                <c:pt idx="23">
                  <c:v>120.0</c:v>
                </c:pt>
                <c:pt idx="24">
                  <c:v>120.0</c:v>
                </c:pt>
                <c:pt idx="25">
                  <c:v>128.0</c:v>
                </c:pt>
                <c:pt idx="26">
                  <c:v>128.0</c:v>
                </c:pt>
                <c:pt idx="27">
                  <c:v>128.0</c:v>
                </c:pt>
                <c:pt idx="28">
                  <c:v>136.0</c:v>
                </c:pt>
                <c:pt idx="29">
                  <c:v>136.0</c:v>
                </c:pt>
                <c:pt idx="30">
                  <c:v>144.0</c:v>
                </c:pt>
                <c:pt idx="31">
                  <c:v>144.0</c:v>
                </c:pt>
                <c:pt idx="32">
                  <c:v>144.0</c:v>
                </c:pt>
                <c:pt idx="33">
                  <c:v>152.0</c:v>
                </c:pt>
                <c:pt idx="34">
                  <c:v>152.0</c:v>
                </c:pt>
                <c:pt idx="35">
                  <c:v>152.0</c:v>
                </c:pt>
                <c:pt idx="36">
                  <c:v>160.0</c:v>
                </c:pt>
                <c:pt idx="37">
                  <c:v>160.0</c:v>
                </c:pt>
                <c:pt idx="38">
                  <c:v>160.0</c:v>
                </c:pt>
                <c:pt idx="39">
                  <c:v>168.0</c:v>
                </c:pt>
                <c:pt idx="40">
                  <c:v>168.0</c:v>
                </c:pt>
                <c:pt idx="41">
                  <c:v>168.0</c:v>
                </c:pt>
                <c:pt idx="42">
                  <c:v>176.0</c:v>
                </c:pt>
                <c:pt idx="43">
                  <c:v>176.0</c:v>
                </c:pt>
                <c:pt idx="44">
                  <c:v>176.0</c:v>
                </c:pt>
                <c:pt idx="45">
                  <c:v>184.0</c:v>
                </c:pt>
                <c:pt idx="46">
                  <c:v>184.0</c:v>
                </c:pt>
                <c:pt idx="47">
                  <c:v>184.0</c:v>
                </c:pt>
                <c:pt idx="48">
                  <c:v>184.0</c:v>
                </c:pt>
                <c:pt idx="49">
                  <c:v>192.0</c:v>
                </c:pt>
                <c:pt idx="50">
                  <c:v>192.0</c:v>
                </c:pt>
                <c:pt idx="51">
                  <c:v>192.0</c:v>
                </c:pt>
                <c:pt idx="52">
                  <c:v>192.0</c:v>
                </c:pt>
              </c:numCache>
            </c:numRef>
          </c:yVal>
          <c:smooth val="0"/>
        </c:ser>
        <c:dLbls>
          <c:showLegendKey val="0"/>
          <c:showVal val="0"/>
          <c:showCatName val="0"/>
          <c:showSerName val="0"/>
          <c:showPercent val="0"/>
          <c:showBubbleSize val="0"/>
        </c:dLbls>
        <c:axId val="438392840"/>
        <c:axId val="544218008"/>
      </c:scatterChart>
      <c:valAx>
        <c:axId val="438392840"/>
        <c:scaling>
          <c:logBase val="2.0"/>
          <c:orientation val="minMax"/>
        </c:scaling>
        <c:delete val="0"/>
        <c:axPos val="b"/>
        <c:title>
          <c:tx>
            <c:rich>
              <a:bodyPr/>
              <a:lstStyle/>
              <a:p>
                <a:pPr>
                  <a:defRPr sz="2400" b="1" i="0" u="none" strike="noStrike" baseline="0">
                    <a:solidFill>
                      <a:srgbClr val="000000"/>
                    </a:solidFill>
                    <a:latin typeface="Arial"/>
                    <a:ea typeface="Arial"/>
                    <a:cs typeface="Arial"/>
                  </a:defRPr>
                </a:pPr>
                <a:r>
                  <a:rPr lang="en-US" sz="2400"/>
                  <a:t>Cache Size (MB)</a:t>
                </a:r>
              </a:p>
            </c:rich>
          </c:tx>
          <c:layout>
            <c:manualLayout>
              <c:xMode val="edge"/>
              <c:yMode val="edge"/>
              <c:x val="0.288568257491676"/>
              <c:y val="0.93257205002718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rtl="1">
              <a:defRPr sz="2000" b="0" i="0" u="none" strike="noStrike" baseline="0">
                <a:solidFill>
                  <a:srgbClr val="000000"/>
                </a:solidFill>
                <a:latin typeface="Arial"/>
                <a:ea typeface="Arial"/>
                <a:cs typeface="Arial"/>
              </a:defRPr>
            </a:pPr>
            <a:endParaRPr lang="en-US"/>
          </a:p>
        </c:txPr>
        <c:crossAx val="544218008"/>
        <c:crosses val="autoZero"/>
        <c:crossBetween val="midCat"/>
        <c:majorUnit val="2.0"/>
      </c:valAx>
      <c:valAx>
        <c:axId val="544218008"/>
        <c:scaling>
          <c:logBase val="2.0"/>
          <c:orientation val="minMax"/>
          <c:min val="1.0"/>
        </c:scaling>
        <c:delete val="0"/>
        <c:axPos val="l"/>
        <c:title>
          <c:tx>
            <c:rich>
              <a:bodyPr/>
              <a:lstStyle/>
              <a:p>
                <a:pPr>
                  <a:defRPr sz="2400" b="1" i="0" u="none" strike="noStrike" baseline="0">
                    <a:solidFill>
                      <a:srgbClr val="000000"/>
                    </a:solidFill>
                    <a:latin typeface="Arial"/>
                    <a:ea typeface="Arial"/>
                    <a:cs typeface="Arial"/>
                  </a:defRPr>
                </a:pPr>
                <a:r>
                  <a:rPr lang="en-US" sz="2400"/>
                  <a:t>Number of Cores</a:t>
                </a:r>
              </a:p>
            </c:rich>
          </c:tx>
          <c:layout>
            <c:manualLayout>
              <c:xMode val="edge"/>
              <c:yMode val="edge"/>
              <c:x val="0.00406955234924158"/>
              <c:y val="0.27678085916258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rtl="1">
              <a:defRPr sz="2000" b="0" i="0" u="none" strike="noStrike" baseline="0">
                <a:solidFill>
                  <a:srgbClr val="000000"/>
                </a:solidFill>
                <a:latin typeface="Arial"/>
                <a:ea typeface="Arial"/>
                <a:cs typeface="Arial"/>
              </a:defRPr>
            </a:pPr>
            <a:endParaRPr lang="en-US"/>
          </a:p>
        </c:txPr>
        <c:crossAx val="438392840"/>
        <c:crosses val="autoZero"/>
        <c:crossBetween val="midCat"/>
        <c:majorUnit val="2.0"/>
      </c:valAx>
      <c:spPr>
        <a:noFill/>
        <a:ln w="25400">
          <a:noFill/>
        </a:ln>
      </c:spPr>
    </c:plotArea>
    <c:legend>
      <c:legendPos val="r"/>
      <c:layout>
        <c:manualLayout>
          <c:xMode val="edge"/>
          <c:yMode val="edge"/>
          <c:x val="0.64265189073588"/>
          <c:y val="0.042958129418162"/>
          <c:w val="0.356452926023136"/>
          <c:h val="0.734003159882338"/>
        </c:manualLayout>
      </c:layout>
      <c:overlay val="0"/>
      <c:spPr>
        <a:noFill/>
        <a:ln w="25400">
          <a:noFill/>
        </a:ln>
      </c:spPr>
      <c:txPr>
        <a:bodyPr/>
        <a:lstStyle/>
        <a:p>
          <a:pPr>
            <a:defRPr sz="20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200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734739178691"/>
          <c:y val="0.0538336052202286"/>
          <c:w val="0.517943026267111"/>
          <c:h val="0.743882544861336"/>
        </c:manualLayout>
      </c:layout>
      <c:scatterChart>
        <c:scatterStyle val="smoothMarker"/>
        <c:varyColors val="0"/>
        <c:ser>
          <c:idx val="9"/>
          <c:order val="0"/>
          <c:tx>
            <c:v>Area (max freq)</c:v>
          </c:tx>
          <c:spPr>
            <a:ln w="38100">
              <a:solidFill>
                <a:srgbClr val="FF9900"/>
              </a:solidFill>
              <a:prstDash val="sysDash"/>
            </a:ln>
          </c:spPr>
          <c:marker>
            <c:symbol val="circle"/>
            <c:size val="9"/>
            <c:spPr>
              <a:solidFill>
                <a:srgbClr val="FF9900"/>
              </a:solidFill>
              <a:ln>
                <a:solidFill>
                  <a:srgbClr val="FF9900"/>
                </a:solidFill>
                <a:prstDash val="solid"/>
              </a:ln>
            </c:spPr>
          </c:marker>
          <c:xVal>
            <c:numRef>
              <c:f>area!$W$19:$W$85</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area!$EN$19:$EN$85</c:f>
              <c:numCache>
                <c:formatCode>General</c:formatCode>
                <c:ptCount val="67"/>
                <c:pt idx="0">
                  <c:v>451.7041569371746</c:v>
                </c:pt>
                <c:pt idx="1">
                  <c:v>452.3107464121332</c:v>
                </c:pt>
                <c:pt idx="2">
                  <c:v>453.1309067320415</c:v>
                </c:pt>
                <c:pt idx="3">
                  <c:v>467.829266835029</c:v>
                </c:pt>
                <c:pt idx="4">
                  <c:v>473.4371020766961</c:v>
                </c:pt>
                <c:pt idx="5">
                  <c:v>479.2766342262635</c:v>
                </c:pt>
                <c:pt idx="6">
                  <c:v>495.3210905912603</c:v>
                </c:pt>
                <c:pt idx="7">
                  <c:v>490.3901575985834</c:v>
                </c:pt>
                <c:pt idx="8">
                  <c:v>507.414924719114</c:v>
                </c:pt>
                <c:pt idx="9">
                  <c:v>510.8754142890737</c:v>
                </c:pt>
                <c:pt idx="10">
                  <c:v>515.695920848982</c:v>
                </c:pt>
                <c:pt idx="11">
                  <c:v>514.358536479865</c:v>
                </c:pt>
                <c:pt idx="12">
                  <c:v>510.1641449444415</c:v>
                </c:pt>
                <c:pt idx="13">
                  <c:v>506.0441165859021</c:v>
                </c:pt>
                <c:pt idx="14">
                  <c:v>496.7536737160278</c:v>
                </c:pt>
                <c:pt idx="15">
                  <c:v>501.4198035516292</c:v>
                </c:pt>
                <c:pt idx="16">
                  <c:v>491.8025806894237</c:v>
                </c:pt>
                <c:pt idx="17">
                  <c:v>496.1887426850446</c:v>
                </c:pt>
                <c:pt idx="18">
                  <c:v>486.7355385964592</c:v>
                </c:pt>
                <c:pt idx="19">
                  <c:v>491.7090441340078</c:v>
                </c:pt>
                <c:pt idx="20">
                  <c:v>479.6521448883394</c:v>
                </c:pt>
                <c:pt idx="21">
                  <c:v>470.0566547789226</c:v>
                </c:pt>
                <c:pt idx="22">
                  <c:v>472.8769181532504</c:v>
                </c:pt>
                <c:pt idx="23">
                  <c:v>458.95958144005</c:v>
                </c:pt>
                <c:pt idx="24">
                  <c:v>461.3594311145337</c:v>
                </c:pt>
                <c:pt idx="25">
                  <c:v>445.5085054196938</c:v>
                </c:pt>
                <c:pt idx="26">
                  <c:v>447.5443636530301</c:v>
                </c:pt>
                <c:pt idx="27">
                  <c:v>429.6282089511386</c:v>
                </c:pt>
                <c:pt idx="28">
                  <c:v>431.3456340532929</c:v>
                </c:pt>
                <c:pt idx="29">
                  <c:v>411.1892409910698</c:v>
                </c:pt>
                <c:pt idx="30">
                  <c:v>412.6259698003335</c:v>
                </c:pt>
                <c:pt idx="31">
                  <c:v>413.9727061823497</c:v>
                </c:pt>
                <c:pt idx="32">
                  <c:v>391.193842633455</c:v>
                </c:pt>
                <c:pt idx="33">
                  <c:v>392.257450569864</c:v>
                </c:pt>
                <c:pt idx="34">
                  <c:v>366.7488060613414</c:v>
                </c:pt>
                <c:pt idx="35">
                  <c:v>330.1215253859176</c:v>
                </c:pt>
                <c:pt idx="36">
                  <c:v>322.2171882609739</c:v>
                </c:pt>
                <c:pt idx="37">
                  <c:v>322.5067742216546</c:v>
                </c:pt>
                <c:pt idx="38">
                  <c:v>291.6588409658443</c:v>
                </c:pt>
                <c:pt idx="39">
                  <c:v>291.8457795687305</c:v>
                </c:pt>
                <c:pt idx="40">
                  <c:v>291.9997646313793</c:v>
                </c:pt>
                <c:pt idx="41">
                  <c:v>257.4725394322955</c:v>
                </c:pt>
                <c:pt idx="42">
                  <c:v>257.5243243827307</c:v>
                </c:pt>
                <c:pt idx="43">
                  <c:v>218.6460644730471</c:v>
                </c:pt>
                <c:pt idx="44">
                  <c:v>218.6698964364101</c:v>
                </c:pt>
                <c:pt idx="45">
                  <c:v>173.8797124303109</c:v>
                </c:pt>
                <c:pt idx="46">
                  <c:v>173.8522789690694</c:v>
                </c:pt>
                <c:pt idx="47">
                  <c:v>123.9544664903716</c:v>
                </c:pt>
                <c:pt idx="48">
                  <c:v>124.9222766699931</c:v>
                </c:pt>
                <c:pt idx="49">
                  <c:v>124.8984899377364</c:v>
                </c:pt>
                <c:pt idx="50">
                  <c:v>67.10097302252984</c:v>
                </c:pt>
                <c:pt idx="51">
                  <c:v>67.0251906452382</c:v>
                </c:pt>
                <c:pt idx="52">
                  <c:v>34.79948398512495</c:v>
                </c:pt>
                <c:pt idx="53">
                  <c:v>17.66569754670546</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numCache>
            </c:numRef>
          </c:yVal>
          <c:smooth val="1"/>
        </c:ser>
        <c:ser>
          <c:idx val="10"/>
          <c:order val="1"/>
          <c:tx>
            <c:v>Power (max freq)</c:v>
          </c:tx>
          <c:spPr>
            <a:ln w="38100">
              <a:solidFill>
                <a:srgbClr val="000000"/>
              </a:solidFill>
              <a:prstDash val="sysDash"/>
            </a:ln>
          </c:spPr>
          <c:marker>
            <c:symbol val="circle"/>
            <c:size val="9"/>
            <c:spPr>
              <a:solidFill>
                <a:srgbClr val="000000"/>
              </a:solidFill>
              <a:ln>
                <a:solidFill>
                  <a:schemeClr val="tx1"/>
                </a:solidFill>
                <a:prstDash val="solid"/>
              </a:ln>
            </c:spPr>
          </c:marker>
          <c:xVal>
            <c:numRef>
              <c:f>'Opt T.E. VFs=1.00'!$DJ$18:$DJ$84</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'Opt T.E. VFs=1.00'!$DC$18:$DC$84</c:f>
              <c:numCache>
                <c:formatCode>General</c:formatCode>
                <c:ptCount val="67"/>
                <c:pt idx="0">
                  <c:v>40.3307282979621</c:v>
                </c:pt>
                <c:pt idx="1">
                  <c:v>40.38488807251182</c:v>
                </c:pt>
                <c:pt idx="2">
                  <c:v>27.49580744733263</c:v>
                </c:pt>
                <c:pt idx="3">
                  <c:v>14.47491543425214</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numCache>
            </c:numRef>
          </c:yVal>
          <c:smooth val="1"/>
        </c:ser>
        <c:ser>
          <c:idx val="2"/>
          <c:order val="2"/>
          <c:tx>
            <c:v>Bandwidth, VFS</c:v>
          </c:tx>
          <c:spPr>
            <a:ln w="38100">
              <a:solidFill>
                <a:srgbClr val="0070C0"/>
              </a:solidFill>
              <a:prstDash val="sysDash"/>
            </a:ln>
          </c:spPr>
          <c:marker>
            <c:symbol val="circle"/>
            <c:size val="9"/>
            <c:spPr>
              <a:solidFill>
                <a:srgbClr val="0070C0"/>
              </a:solidFill>
              <a:ln>
                <a:solidFill>
                  <a:srgbClr val="0070C0"/>
                </a:solidFill>
              </a:ln>
            </c:spPr>
          </c:marker>
          <c:xVal>
            <c:numRef>
              <c:f>'BW VFs=0.30'!$CD$18:$CD$84</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'VF opt'!$BP$17:$BP$83</c:f>
              <c:numCache>
                <c:formatCode>0</c:formatCode>
                <c:ptCount val="67"/>
                <c:pt idx="0">
                  <c:v>64.16839693826105</c:v>
                </c:pt>
                <c:pt idx="1">
                  <c:v>72.55706611342777</c:v>
                </c:pt>
                <c:pt idx="2">
                  <c:v>72.6303326618181</c:v>
                </c:pt>
                <c:pt idx="3">
                  <c:v>73.7294191446187</c:v>
                </c:pt>
                <c:pt idx="4">
                  <c:v>82.80690002126051</c:v>
                </c:pt>
                <c:pt idx="5">
                  <c:v>90.92856115519331</c:v>
                </c:pt>
                <c:pt idx="6">
                  <c:v>99.596277642665</c:v>
                </c:pt>
                <c:pt idx="7">
                  <c:v>99.98549048360677</c:v>
                </c:pt>
                <c:pt idx="8">
                  <c:v>111.4041064076135</c:v>
                </c:pt>
                <c:pt idx="9">
                  <c:v>116.5047063865618</c:v>
                </c:pt>
                <c:pt idx="10">
                  <c:v>116.9843099625583</c:v>
                </c:pt>
                <c:pt idx="11">
                  <c:v>127.6865391571559</c:v>
                </c:pt>
                <c:pt idx="12">
                  <c:v>127.0673447556486</c:v>
                </c:pt>
                <c:pt idx="13">
                  <c:v>130.9211409804894</c:v>
                </c:pt>
                <c:pt idx="14">
                  <c:v>138.48581952459</c:v>
                </c:pt>
                <c:pt idx="15">
                  <c:v>139.277888466406</c:v>
                </c:pt>
                <c:pt idx="16">
                  <c:v>139.841624532958</c:v>
                </c:pt>
                <c:pt idx="17">
                  <c:v>142.6995806935613</c:v>
                </c:pt>
                <c:pt idx="18">
                  <c:v>152.5862813378403</c:v>
                </c:pt>
                <c:pt idx="19">
                  <c:v>153.51953260877</c:v>
                </c:pt>
                <c:pt idx="20">
                  <c:v>158.7143258218319</c:v>
                </c:pt>
                <c:pt idx="21">
                  <c:v>156.4222842971807</c:v>
                </c:pt>
                <c:pt idx="22">
                  <c:v>163.4562340846856</c:v>
                </c:pt>
                <c:pt idx="23">
                  <c:v>164.0058664407786</c:v>
                </c:pt>
                <c:pt idx="24">
                  <c:v>164.5199286426392</c:v>
                </c:pt>
                <c:pt idx="25">
                  <c:v>165.0010155436672</c:v>
                </c:pt>
                <c:pt idx="26">
                  <c:v>175.5810922209321</c:v>
                </c:pt>
                <c:pt idx="27">
                  <c:v>176.0286630761179</c:v>
                </c:pt>
                <c:pt idx="28">
                  <c:v>176.447734656878</c:v>
                </c:pt>
                <c:pt idx="29">
                  <c:v>176.8400431372997</c:v>
                </c:pt>
                <c:pt idx="30">
                  <c:v>182.4462702135896</c:v>
                </c:pt>
                <c:pt idx="31">
                  <c:v>182.9294641555185</c:v>
                </c:pt>
                <c:pt idx="32">
                  <c:v>190.7749553621751</c:v>
                </c:pt>
                <c:pt idx="33">
                  <c:v>191.147308609829</c:v>
                </c:pt>
                <c:pt idx="34">
                  <c:v>191.5081666734398</c:v>
                </c:pt>
                <c:pt idx="35">
                  <c:v>177.4806513906994</c:v>
                </c:pt>
                <c:pt idx="36">
                  <c:v>192.116758541045</c:v>
                </c:pt>
                <c:pt idx="37">
                  <c:v>192.2226972027377</c:v>
                </c:pt>
                <c:pt idx="38">
                  <c:v>193.9067910962821</c:v>
                </c:pt>
                <c:pt idx="39">
                  <c:v>198.4060802209595</c:v>
                </c:pt>
                <c:pt idx="40">
                  <c:v>198.4835184227165</c:v>
                </c:pt>
                <c:pt idx="41">
                  <c:v>198.56026304639</c:v>
                </c:pt>
                <c:pt idx="42">
                  <c:v>198.5908588424558</c:v>
                </c:pt>
                <c:pt idx="43">
                  <c:v>198.6222470395934</c:v>
                </c:pt>
                <c:pt idx="44">
                  <c:v>198.6395352276969</c:v>
                </c:pt>
                <c:pt idx="45">
                  <c:v>197.9927998772663</c:v>
                </c:pt>
                <c:pt idx="46">
                  <c:v>210.0925235495662</c:v>
                </c:pt>
                <c:pt idx="47">
                  <c:v>210.0821719837648</c:v>
                </c:pt>
                <c:pt idx="48">
                  <c:v>211.2656988037373</c:v>
                </c:pt>
                <c:pt idx="49">
                  <c:v>211.2382330634494</c:v>
                </c:pt>
                <c:pt idx="50">
                  <c:v>211.200303010609</c:v>
                </c:pt>
                <c:pt idx="51">
                  <c:v>212.4198006020885</c:v>
                </c:pt>
                <c:pt idx="52">
                  <c:v>212.3413548115944</c:v>
                </c:pt>
                <c:pt idx="53">
                  <c:v>211.505724842718</c:v>
                </c:pt>
                <c:pt idx="54">
                  <c:v>211.5767462024192</c:v>
                </c:pt>
                <c:pt idx="55">
                  <c:v>206.401890873882</c:v>
                </c:pt>
                <c:pt idx="56">
                  <c:v>206.4172030641844</c:v>
                </c:pt>
                <c:pt idx="57">
                  <c:v>218.6033375353131</c:v>
                </c:pt>
                <c:pt idx="58">
                  <c:v>218.5950950005243</c:v>
                </c:pt>
                <c:pt idx="59">
                  <c:v>218.575623367194</c:v>
                </c:pt>
                <c:pt idx="60">
                  <c:v>220.3070701721154</c:v>
                </c:pt>
                <c:pt idx="61">
                  <c:v>220.2778498189718</c:v>
                </c:pt>
                <c:pt idx="62">
                  <c:v>220.2409254827531</c:v>
                </c:pt>
                <c:pt idx="63">
                  <c:v>227.8919399918928</c:v>
                </c:pt>
                <c:pt idx="64">
                  <c:v>227.8263481222051</c:v>
                </c:pt>
                <c:pt idx="65">
                  <c:v>227.752027189369</c:v>
                </c:pt>
                <c:pt idx="66">
                  <c:v>227.6693197319208</c:v>
                </c:pt>
              </c:numCache>
            </c:numRef>
          </c:yVal>
          <c:smooth val="1"/>
        </c:ser>
        <c:ser>
          <c:idx val="11"/>
          <c:order val="3"/>
          <c:tx>
            <c:v>Area+Power, VFS</c:v>
          </c:tx>
          <c:spPr>
            <a:ln w="38100">
              <a:solidFill>
                <a:srgbClr val="969696"/>
              </a:solidFill>
              <a:prstDash val="solid"/>
            </a:ln>
          </c:spPr>
          <c:marker>
            <c:symbol val="square"/>
            <c:size val="9"/>
            <c:spPr>
              <a:solidFill>
                <a:srgbClr val="969696"/>
              </a:solidFill>
              <a:ln>
                <a:solidFill>
                  <a:srgbClr val="969696"/>
                </a:solidFill>
                <a:prstDash val="solid"/>
              </a:ln>
            </c:spPr>
          </c:marker>
          <c:xVal>
            <c:numRef>
              <c:f>'VF opt'!$AH$17:$AH$83</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'VF opt'!$DB$17:$DB$83</c:f>
              <c:numCache>
                <c:formatCode>0</c:formatCode>
                <c:ptCount val="67"/>
                <c:pt idx="0">
                  <c:v>185.438186746693</c:v>
                </c:pt>
                <c:pt idx="1">
                  <c:v>185.5707468124425</c:v>
                </c:pt>
                <c:pt idx="2">
                  <c:v>180.5098287289804</c:v>
                </c:pt>
                <c:pt idx="3">
                  <c:v>177.5096915898876</c:v>
                </c:pt>
                <c:pt idx="4">
                  <c:v>151.5042444523062</c:v>
                </c:pt>
                <c:pt idx="5">
                  <c:v>111.3410952920734</c:v>
                </c:pt>
                <c:pt idx="6">
                  <c:v>84.6693450175821</c:v>
                </c:pt>
                <c:pt idx="7">
                  <c:v>63.34522409349791</c:v>
                </c:pt>
                <c:pt idx="8">
                  <c:v>25.45380674538744</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formatCode="0.00">
                  <c:v>0.0</c:v>
                </c:pt>
              </c:numCache>
            </c:numRef>
          </c:yVal>
          <c:smooth val="1"/>
        </c:ser>
        <c:ser>
          <c:idx val="0"/>
          <c:order val="4"/>
          <c:tx>
            <c:v>Area+P+BW, VFS</c:v>
          </c:tx>
          <c:spPr>
            <a:ln w="63500">
              <a:solidFill>
                <a:srgbClr val="C00000"/>
              </a:solidFill>
              <a:prstDash val="solid"/>
            </a:ln>
          </c:spPr>
          <c:marker>
            <c:symbol val="triangle"/>
            <c:size val="14"/>
            <c:spPr>
              <a:solidFill>
                <a:srgbClr val="C00000"/>
              </a:solidFill>
              <a:ln>
                <a:solidFill>
                  <a:srgbClr val="C00000"/>
                </a:solidFill>
              </a:ln>
            </c:spPr>
          </c:marker>
          <c:xVal>
            <c:numRef>
              <c:f>'VF opt'!$AH$17:$AH$83</c:f>
              <c:numCache>
                <c:formatCode>General</c:formatCode>
                <c:ptCount val="67"/>
                <c:pt idx="0">
                  <c:v>1.0</c:v>
                </c:pt>
                <c:pt idx="1">
                  <c:v>2.0</c:v>
                </c:pt>
                <c:pt idx="2">
                  <c:v>4.0</c:v>
                </c:pt>
                <c:pt idx="3">
                  <c:v>8.0</c:v>
                </c:pt>
                <c:pt idx="4">
                  <c:v>16.0</c:v>
                </c:pt>
                <c:pt idx="5">
                  <c:v>24.0</c:v>
                </c:pt>
                <c:pt idx="6">
                  <c:v>32.0</c:v>
                </c:pt>
                <c:pt idx="7">
                  <c:v>40.0</c:v>
                </c:pt>
                <c:pt idx="8">
                  <c:v>48.0</c:v>
                </c:pt>
                <c:pt idx="9">
                  <c:v>56.0</c:v>
                </c:pt>
                <c:pt idx="10">
                  <c:v>64.0</c:v>
                </c:pt>
                <c:pt idx="11">
                  <c:v>72.0</c:v>
                </c:pt>
                <c:pt idx="12">
                  <c:v>80.0</c:v>
                </c:pt>
                <c:pt idx="13">
                  <c:v>88.0</c:v>
                </c:pt>
                <c:pt idx="14">
                  <c:v>96.0</c:v>
                </c:pt>
                <c:pt idx="15">
                  <c:v>104.0</c:v>
                </c:pt>
                <c:pt idx="16">
                  <c:v>112.0</c:v>
                </c:pt>
                <c:pt idx="17">
                  <c:v>120.0</c:v>
                </c:pt>
                <c:pt idx="18">
                  <c:v>128.0</c:v>
                </c:pt>
                <c:pt idx="19">
                  <c:v>136.0</c:v>
                </c:pt>
                <c:pt idx="20">
                  <c:v>144.0</c:v>
                </c:pt>
                <c:pt idx="21">
                  <c:v>152.0</c:v>
                </c:pt>
                <c:pt idx="22">
                  <c:v>160.0</c:v>
                </c:pt>
                <c:pt idx="23">
                  <c:v>168.0</c:v>
                </c:pt>
                <c:pt idx="24">
                  <c:v>176.0</c:v>
                </c:pt>
                <c:pt idx="25">
                  <c:v>184.0</c:v>
                </c:pt>
                <c:pt idx="26">
                  <c:v>192.0</c:v>
                </c:pt>
                <c:pt idx="27">
                  <c:v>200.0</c:v>
                </c:pt>
                <c:pt idx="28">
                  <c:v>208.0</c:v>
                </c:pt>
                <c:pt idx="29">
                  <c:v>216.0</c:v>
                </c:pt>
                <c:pt idx="30">
                  <c:v>224.0</c:v>
                </c:pt>
                <c:pt idx="31">
                  <c:v>232.0</c:v>
                </c:pt>
                <c:pt idx="32">
                  <c:v>240.0</c:v>
                </c:pt>
                <c:pt idx="33">
                  <c:v>248.0</c:v>
                </c:pt>
                <c:pt idx="34">
                  <c:v>256.0</c:v>
                </c:pt>
                <c:pt idx="35">
                  <c:v>264.0</c:v>
                </c:pt>
                <c:pt idx="36">
                  <c:v>272.0</c:v>
                </c:pt>
                <c:pt idx="37">
                  <c:v>280.0</c:v>
                </c:pt>
                <c:pt idx="38">
                  <c:v>288.0</c:v>
                </c:pt>
                <c:pt idx="39">
                  <c:v>296.0</c:v>
                </c:pt>
                <c:pt idx="40">
                  <c:v>304.0</c:v>
                </c:pt>
                <c:pt idx="41">
                  <c:v>312.0</c:v>
                </c:pt>
                <c:pt idx="42">
                  <c:v>320.0</c:v>
                </c:pt>
                <c:pt idx="43">
                  <c:v>328.0</c:v>
                </c:pt>
                <c:pt idx="44">
                  <c:v>336.0</c:v>
                </c:pt>
                <c:pt idx="45">
                  <c:v>344.0</c:v>
                </c:pt>
                <c:pt idx="46">
                  <c:v>352.0</c:v>
                </c:pt>
                <c:pt idx="47">
                  <c:v>360.0</c:v>
                </c:pt>
                <c:pt idx="48">
                  <c:v>368.0</c:v>
                </c:pt>
                <c:pt idx="49">
                  <c:v>376.0</c:v>
                </c:pt>
                <c:pt idx="50">
                  <c:v>384.0</c:v>
                </c:pt>
                <c:pt idx="51">
                  <c:v>392.0</c:v>
                </c:pt>
                <c:pt idx="52">
                  <c:v>400.0</c:v>
                </c:pt>
                <c:pt idx="53">
                  <c:v>408.0</c:v>
                </c:pt>
                <c:pt idx="54">
                  <c:v>416.0</c:v>
                </c:pt>
                <c:pt idx="55">
                  <c:v>424.0</c:v>
                </c:pt>
                <c:pt idx="56">
                  <c:v>432.0</c:v>
                </c:pt>
                <c:pt idx="57">
                  <c:v>440.0</c:v>
                </c:pt>
                <c:pt idx="58">
                  <c:v>448.0</c:v>
                </c:pt>
                <c:pt idx="59">
                  <c:v>456.0</c:v>
                </c:pt>
                <c:pt idx="60">
                  <c:v>464.0</c:v>
                </c:pt>
                <c:pt idx="61">
                  <c:v>472.0</c:v>
                </c:pt>
                <c:pt idx="62">
                  <c:v>480.0</c:v>
                </c:pt>
                <c:pt idx="63">
                  <c:v>488.0</c:v>
                </c:pt>
                <c:pt idx="64">
                  <c:v>496.0</c:v>
                </c:pt>
                <c:pt idx="65">
                  <c:v>504.0</c:v>
                </c:pt>
                <c:pt idx="66">
                  <c:v>512.0</c:v>
                </c:pt>
              </c:numCache>
            </c:numRef>
          </c:xVal>
          <c:yVal>
            <c:numRef>
              <c:f>'VF opt'!$CU$17:$CU$83</c:f>
              <c:numCache>
                <c:formatCode>0</c:formatCode>
                <c:ptCount val="67"/>
                <c:pt idx="0">
                  <c:v>64.16839693826105</c:v>
                </c:pt>
                <c:pt idx="1">
                  <c:v>72.55706611342777</c:v>
                </c:pt>
                <c:pt idx="2">
                  <c:v>72.6303326618181</c:v>
                </c:pt>
                <c:pt idx="3">
                  <c:v>73.7294191446187</c:v>
                </c:pt>
                <c:pt idx="4">
                  <c:v>82.80690002126051</c:v>
                </c:pt>
                <c:pt idx="5">
                  <c:v>90.92856115519331</c:v>
                </c:pt>
                <c:pt idx="6">
                  <c:v>76.92710503290811</c:v>
                </c:pt>
                <c:pt idx="7">
                  <c:v>63.34522409349791</c:v>
                </c:pt>
                <c:pt idx="8">
                  <c:v>25.45380674538744</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numCache>
            </c:numRef>
          </c:yVal>
          <c:smooth val="1"/>
        </c:ser>
        <c:dLbls>
          <c:showLegendKey val="0"/>
          <c:showVal val="0"/>
          <c:showCatName val="0"/>
          <c:showSerName val="0"/>
          <c:showPercent val="0"/>
          <c:showBubbleSize val="0"/>
        </c:dLbls>
        <c:axId val="479577528"/>
        <c:axId val="428710632"/>
      </c:scatterChart>
      <c:valAx>
        <c:axId val="479577528"/>
        <c:scaling>
          <c:logBase val="2.0"/>
          <c:orientation val="minMax"/>
        </c:scaling>
        <c:delete val="0"/>
        <c:axPos val="b"/>
        <c:title>
          <c:tx>
            <c:rich>
              <a:bodyPr/>
              <a:lstStyle/>
              <a:p>
                <a:pPr>
                  <a:defRPr sz="2400" b="1" i="0" u="none" strike="noStrike" baseline="0">
                    <a:solidFill>
                      <a:srgbClr val="000000"/>
                    </a:solidFill>
                    <a:latin typeface="Arial"/>
                    <a:ea typeface="Arial"/>
                    <a:cs typeface="Arial"/>
                  </a:defRPr>
                </a:pPr>
                <a:r>
                  <a:rPr lang="en-US" sz="2400"/>
                  <a:t>Cache Size (MB)</a:t>
                </a:r>
              </a:p>
            </c:rich>
          </c:tx>
          <c:layout>
            <c:manualLayout>
              <c:xMode val="edge"/>
              <c:yMode val="edge"/>
              <c:x val="0.300776914539401"/>
              <c:y val="0.92822185970636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rtl="1">
              <a:defRPr sz="2000" b="0" i="0" u="none" strike="noStrike" baseline="0">
                <a:solidFill>
                  <a:srgbClr val="000000"/>
                </a:solidFill>
                <a:latin typeface="Arial"/>
                <a:ea typeface="Arial"/>
                <a:cs typeface="Arial"/>
              </a:defRPr>
            </a:pPr>
            <a:endParaRPr lang="en-US"/>
          </a:p>
        </c:txPr>
        <c:crossAx val="428710632"/>
        <c:crosses val="autoZero"/>
        <c:crossBetween val="midCat"/>
        <c:majorUnit val="2.0"/>
      </c:valAx>
      <c:valAx>
        <c:axId val="428710632"/>
        <c:scaling>
          <c:orientation val="minMax"/>
          <c:min val="0.0"/>
        </c:scaling>
        <c:delete val="0"/>
        <c:axPos val="l"/>
        <c:title>
          <c:tx>
            <c:rich>
              <a:bodyPr/>
              <a:lstStyle/>
              <a:p>
                <a:pPr>
                  <a:defRPr sz="2400" b="1" i="0" u="none" strike="noStrike" baseline="0">
                    <a:solidFill>
                      <a:srgbClr val="000000"/>
                    </a:solidFill>
                    <a:latin typeface="Arial"/>
                    <a:ea typeface="Arial"/>
                    <a:cs typeface="Arial"/>
                  </a:defRPr>
                </a:pPr>
                <a:r>
                  <a:rPr lang="en-US" sz="2400" dirty="0" smtClean="0"/>
                  <a:t>Performance (GIPS)</a:t>
                </a:r>
                <a:endParaRPr lang="en-US" sz="2400" dirty="0"/>
              </a:p>
            </c:rich>
          </c:tx>
          <c:layout>
            <c:manualLayout>
              <c:xMode val="edge"/>
              <c:yMode val="edge"/>
              <c:x val="0.0"/>
              <c:y val="0.10713001894564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rtl="1">
              <a:defRPr sz="2000" b="0" i="0" u="none" strike="noStrike" baseline="0">
                <a:solidFill>
                  <a:srgbClr val="000000"/>
                </a:solidFill>
                <a:latin typeface="Arial"/>
                <a:ea typeface="Arial"/>
                <a:cs typeface="Arial"/>
              </a:defRPr>
            </a:pPr>
            <a:endParaRPr lang="en-US"/>
          </a:p>
        </c:txPr>
        <c:crossAx val="479577528"/>
        <c:crosses val="autoZero"/>
        <c:crossBetween val="midCat"/>
      </c:valAx>
      <c:spPr>
        <a:noFill/>
        <a:ln w="25400">
          <a:noFill/>
        </a:ln>
      </c:spPr>
    </c:plotArea>
    <c:legend>
      <c:legendPos val="r"/>
      <c:layout>
        <c:manualLayout>
          <c:xMode val="edge"/>
          <c:yMode val="edge"/>
          <c:x val="0.669996300406955"/>
          <c:y val="0.264073995632202"/>
          <c:w val="0.31130601460611"/>
          <c:h val="0.494399057463043"/>
        </c:manualLayout>
      </c:layout>
      <c:overlay val="0"/>
      <c:spPr>
        <a:noFill/>
        <a:ln w="25400">
          <a:noFill/>
        </a:ln>
      </c:spPr>
      <c:txPr>
        <a:bodyPr/>
        <a:lstStyle/>
        <a:p>
          <a:pPr>
            <a:defRPr sz="18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200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132068718683"/>
          <c:y val="0.0505709624796085"/>
          <c:w val="0.449462112690459"/>
          <c:h val="0.70856393539967"/>
        </c:manualLayout>
      </c:layout>
      <c:scatterChart>
        <c:scatterStyle val="smoothMarker"/>
        <c:varyColors val="0"/>
        <c:ser>
          <c:idx val="5"/>
          <c:order val="0"/>
          <c:tx>
            <c:strRef>
              <c:f>Sheet1!$R$140</c:f>
              <c:strCache>
                <c:ptCount val="1"/>
                <c:pt idx="0">
                  <c:v> Max EMB Cores</c:v>
                </c:pt>
              </c:strCache>
            </c:strRef>
          </c:tx>
          <c:spPr>
            <a:ln w="38100">
              <a:solidFill>
                <a:schemeClr val="bg1">
                  <a:lumMod val="65000"/>
                </a:schemeClr>
              </a:solidFill>
              <a:prstDash val="dash"/>
            </a:ln>
          </c:spPr>
          <c:marker>
            <c:spPr>
              <a:solidFill>
                <a:schemeClr val="bg1">
                  <a:lumMod val="65000"/>
                </a:schemeClr>
              </a:solidFill>
              <a:ln>
                <a:solidFill>
                  <a:schemeClr val="bg1">
                    <a:lumMod val="65000"/>
                  </a:schemeClr>
                </a:solidFill>
              </a:ln>
            </c:spPr>
          </c:marker>
          <c:xVal>
            <c:numRef>
              <c:f>Sheet1!$K$141:$K$144</c:f>
              <c:numCache>
                <c:formatCode>General</c:formatCode>
                <c:ptCount val="4"/>
                <c:pt idx="0">
                  <c:v>2007.0</c:v>
                </c:pt>
                <c:pt idx="1">
                  <c:v>2010.0</c:v>
                </c:pt>
                <c:pt idx="2">
                  <c:v>2013.0</c:v>
                </c:pt>
                <c:pt idx="3">
                  <c:v>2017.0</c:v>
                </c:pt>
              </c:numCache>
            </c:numRef>
          </c:xVal>
          <c:yVal>
            <c:numRef>
              <c:f>Sheet1!$R$141:$R$144</c:f>
              <c:numCache>
                <c:formatCode>General</c:formatCode>
                <c:ptCount val="4"/>
                <c:pt idx="0">
                  <c:v>89.0</c:v>
                </c:pt>
                <c:pt idx="1">
                  <c:v>193.0</c:v>
                </c:pt>
                <c:pt idx="2">
                  <c:v>388.0</c:v>
                </c:pt>
                <c:pt idx="3">
                  <c:v>1005.0</c:v>
                </c:pt>
              </c:numCache>
            </c:numRef>
          </c:yVal>
          <c:smooth val="1"/>
        </c:ser>
        <c:ser>
          <c:idx val="0"/>
          <c:order val="1"/>
          <c:tx>
            <c:v> Embedded (EMB)</c:v>
          </c:tx>
          <c:spPr>
            <a:ln w="38100">
              <a:solidFill>
                <a:srgbClr val="FFC000"/>
              </a:solidFill>
            </a:ln>
          </c:spPr>
          <c:marker>
            <c:symbol val="circle"/>
            <c:size val="12"/>
            <c:spPr>
              <a:noFill/>
              <a:ln w="25400">
                <a:solidFill>
                  <a:srgbClr val="FFC000"/>
                </a:solidFill>
              </a:ln>
            </c:spPr>
          </c:marker>
          <c:xVal>
            <c:numRef>
              <c:f>Sheet1!$K$141:$K$144</c:f>
              <c:numCache>
                <c:formatCode>General</c:formatCode>
                <c:ptCount val="4"/>
                <c:pt idx="0">
                  <c:v>2007.0</c:v>
                </c:pt>
                <c:pt idx="1">
                  <c:v>2010.0</c:v>
                </c:pt>
                <c:pt idx="2">
                  <c:v>2013.0</c:v>
                </c:pt>
                <c:pt idx="3">
                  <c:v>2017.0</c:v>
                </c:pt>
              </c:numCache>
            </c:numRef>
          </c:xVal>
          <c:yVal>
            <c:numRef>
              <c:f>Sheet1!$N$141:$N$144</c:f>
              <c:numCache>
                <c:formatCode>0.00</c:formatCode>
                <c:ptCount val="4"/>
                <c:pt idx="0">
                  <c:v>50.66666666666651</c:v>
                </c:pt>
                <c:pt idx="1">
                  <c:v>74.66666666666667</c:v>
                </c:pt>
                <c:pt idx="2">
                  <c:v>104.0</c:v>
                </c:pt>
                <c:pt idx="3">
                  <c:v>120.0</c:v>
                </c:pt>
              </c:numCache>
            </c:numRef>
          </c:yVal>
          <c:smooth val="1"/>
        </c:ser>
        <c:ser>
          <c:idx val="4"/>
          <c:order val="2"/>
          <c:tx>
            <c:v> General-Purpose (GPP)</c:v>
          </c:tx>
          <c:spPr>
            <a:ln w="38100">
              <a:solidFill>
                <a:srgbClr val="3366FF"/>
              </a:solidFill>
            </a:ln>
          </c:spPr>
          <c:marker>
            <c:symbol val="circle"/>
            <c:size val="12"/>
            <c:spPr>
              <a:noFill/>
              <a:ln w="25400">
                <a:solidFill>
                  <a:srgbClr val="3366FF"/>
                </a:solidFill>
              </a:ln>
            </c:spPr>
          </c:marker>
          <c:xVal>
            <c:numRef>
              <c:f>Sheet1!$K$141:$K$144</c:f>
              <c:numCache>
                <c:formatCode>General</c:formatCode>
                <c:ptCount val="4"/>
                <c:pt idx="0">
                  <c:v>2007.0</c:v>
                </c:pt>
                <c:pt idx="1">
                  <c:v>2010.0</c:v>
                </c:pt>
                <c:pt idx="2">
                  <c:v>2013.0</c:v>
                </c:pt>
                <c:pt idx="3">
                  <c:v>2017.0</c:v>
                </c:pt>
              </c:numCache>
            </c:numRef>
          </c:xVal>
          <c:yVal>
            <c:numRef>
              <c:f>Sheet1!$L$141:$L$144</c:f>
              <c:numCache>
                <c:formatCode>0</c:formatCode>
                <c:ptCount val="4"/>
                <c:pt idx="0">
                  <c:v>12.0</c:v>
                </c:pt>
                <c:pt idx="1">
                  <c:v>24.0</c:v>
                </c:pt>
                <c:pt idx="2">
                  <c:v>41.33333333333334</c:v>
                </c:pt>
                <c:pt idx="3">
                  <c:v>64.0</c:v>
                </c:pt>
              </c:numCache>
            </c:numRef>
          </c:yVal>
          <c:smooth val="1"/>
        </c:ser>
        <c:dLbls>
          <c:showLegendKey val="0"/>
          <c:showVal val="0"/>
          <c:showCatName val="0"/>
          <c:showSerName val="0"/>
          <c:showPercent val="0"/>
          <c:showBubbleSize val="0"/>
        </c:dLbls>
        <c:axId val="509325528"/>
        <c:axId val="509349256"/>
      </c:scatterChart>
      <c:valAx>
        <c:axId val="509325528"/>
        <c:scaling>
          <c:orientation val="minMax"/>
          <c:max val="2019.0"/>
          <c:min val="2004.0"/>
        </c:scaling>
        <c:delete val="0"/>
        <c:axPos val="b"/>
        <c:title>
          <c:tx>
            <c:rich>
              <a:bodyPr/>
              <a:lstStyle/>
              <a:p>
                <a:pPr>
                  <a:defRPr sz="2200" b="1"/>
                </a:pPr>
                <a:r>
                  <a:rPr lang="en-US" sz="2200" b="1" dirty="0" smtClean="0"/>
                  <a:t>Year</a:t>
                </a:r>
                <a:endParaRPr lang="en-US" sz="2200" b="1" dirty="0"/>
              </a:p>
            </c:rich>
          </c:tx>
          <c:layout>
            <c:manualLayout>
              <c:xMode val="edge"/>
              <c:yMode val="edge"/>
              <c:x val="0.327327564168115"/>
              <c:y val="0.90731707317073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2000"/>
            </a:pPr>
            <a:endParaRPr lang="en-US"/>
          </a:p>
        </c:txPr>
        <c:crossAx val="509349256"/>
        <c:crossesAt val="1.0"/>
        <c:crossBetween val="midCat"/>
        <c:majorUnit val="3.0"/>
      </c:valAx>
      <c:valAx>
        <c:axId val="509349256"/>
        <c:scaling>
          <c:logBase val="2.0"/>
          <c:orientation val="minMax"/>
        </c:scaling>
        <c:delete val="0"/>
        <c:axPos val="l"/>
        <c:majorGridlines>
          <c:spPr>
            <a:ln w="3175">
              <a:solidFill>
                <a:schemeClr val="bg1">
                  <a:lumMod val="85000"/>
                </a:schemeClr>
              </a:solidFill>
              <a:prstDash val="dash"/>
            </a:ln>
          </c:spPr>
        </c:majorGridlines>
        <c:title>
          <c:tx>
            <c:rich>
              <a:bodyPr/>
              <a:lstStyle/>
              <a:p>
                <a:pPr>
                  <a:defRPr sz="2200" b="1"/>
                </a:pPr>
                <a:r>
                  <a:rPr lang="en-US" sz="2200" b="1"/>
                  <a:t>Number</a:t>
                </a:r>
                <a:r>
                  <a:rPr lang="en-US" sz="2200" b="1" baseline="0"/>
                  <a:t> of Cores</a:t>
                </a:r>
                <a:endParaRPr lang="en-US" sz="2200" b="1"/>
              </a:p>
            </c:rich>
          </c:tx>
          <c:layout>
            <c:manualLayout>
              <c:xMode val="edge"/>
              <c:yMode val="edge"/>
              <c:x val="0.0048094709581946"/>
              <c:y val="0.236541598694943"/>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2000"/>
            </a:pPr>
            <a:endParaRPr lang="en-US"/>
          </a:p>
        </c:txPr>
        <c:crossAx val="509325528"/>
        <c:crosses val="autoZero"/>
        <c:crossBetween val="midCat"/>
      </c:valAx>
      <c:spPr>
        <a:noFill/>
        <a:ln w="25400">
          <a:noFill/>
        </a:ln>
      </c:spPr>
    </c:plotArea>
    <c:legend>
      <c:legendPos val="r"/>
      <c:layout>
        <c:manualLayout>
          <c:xMode val="edge"/>
          <c:yMode val="edge"/>
          <c:x val="0.581537606094693"/>
          <c:y val="0.0364634462031771"/>
          <c:w val="0.416839017281931"/>
          <c:h val="0.295559626549896"/>
        </c:manualLayout>
      </c:layout>
      <c:overlay val="0"/>
      <c:spPr>
        <a:noFill/>
        <a:ln w="25400">
          <a:noFill/>
        </a:ln>
      </c:spPr>
      <c:txPr>
        <a:bodyPr/>
        <a:lstStyle/>
        <a:p>
          <a:pPr>
            <a:defRPr sz="2000"/>
          </a:pPr>
          <a:endParaRPr lang="en-US"/>
        </a:p>
      </c:txPr>
    </c:legend>
    <c:plotVisOnly val="1"/>
    <c:dispBlanksAs val="gap"/>
    <c:showDLblsOverMax val="0"/>
  </c:chart>
  <c:spPr>
    <a:noFill/>
    <a:ln w="9525">
      <a:noFill/>
    </a:ln>
  </c:spPr>
  <c:txPr>
    <a:bodyPr/>
    <a:lstStyle/>
    <a:p>
      <a:pPr>
        <a:defRPr sz="2200"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FCF8BAA-67C1-4D2C-B272-264E82A91A75}" type="datetimeFigureOut">
              <a:rPr lang="en-US" smtClean="0"/>
              <a:pPr/>
              <a:t>11/26/11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5B65F3B-6E9B-4FC6-AB45-7BACFE6BE6A2}" type="slidenum">
              <a:rPr lang="en-US" smtClean="0"/>
              <a:pPr/>
              <a:t>‹#›</a:t>
            </a:fld>
            <a:endParaRPr lang="en-US"/>
          </a:p>
        </p:txBody>
      </p:sp>
    </p:spTree>
    <p:extLst>
      <p:ext uri="{BB962C8B-B14F-4D97-AF65-F5344CB8AC3E}">
        <p14:creationId xmlns:p14="http://schemas.microsoft.com/office/powerpoint/2010/main" val="180891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spcBef>
                <a:spcPct val="0"/>
              </a:spcBef>
              <a:buFontTx/>
              <a:buNone/>
              <a:defRPr sz="1200">
                <a:latin typeface="Arial" charset="0"/>
              </a:defRPr>
            </a:lvl1pPr>
          </a:lstStyle>
          <a:p>
            <a:endParaRPr lang="en-US"/>
          </a:p>
        </p:txBody>
      </p:sp>
      <p:sp>
        <p:nvSpPr>
          <p:cNvPr id="2048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FontTx/>
              <a:buNone/>
              <a:defRPr sz="1200">
                <a:latin typeface="Arial" charset="0"/>
              </a:defRPr>
            </a:lvl1pPr>
          </a:lstStyle>
          <a:p>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spcBef>
                <a:spcPct val="0"/>
              </a:spcBef>
              <a:buFontTx/>
              <a:buNone/>
              <a:defRPr sz="1200">
                <a:latin typeface="Arial" charset="0"/>
              </a:defRPr>
            </a:lvl1pPr>
          </a:lstStyle>
          <a:p>
            <a:endParaRPr lang="en-US"/>
          </a:p>
        </p:txBody>
      </p:sp>
      <p:sp>
        <p:nvSpPr>
          <p:cNvPr id="2048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FontTx/>
              <a:buNone/>
              <a:defRPr sz="1200">
                <a:latin typeface="Arial" charset="0"/>
              </a:defRPr>
            </a:lvl1pPr>
          </a:lstStyle>
          <a:p>
            <a:fld id="{E827A6F9-E100-435B-800D-D47F647B5BFD}" type="slidenum">
              <a:rPr lang="en-US"/>
              <a:pPr/>
              <a:t>‹#›</a:t>
            </a:fld>
            <a:endParaRPr lang="en-US"/>
          </a:p>
        </p:txBody>
      </p:sp>
    </p:spTree>
    <p:extLst>
      <p:ext uri="{BB962C8B-B14F-4D97-AF65-F5344CB8AC3E}">
        <p14:creationId xmlns:p14="http://schemas.microsoft.com/office/powerpoint/2010/main" val="38335760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84279-58FA-42A9-95B1-2514B101AAF8}" type="slidenum">
              <a:rPr lang="en-US"/>
              <a:pPr/>
              <a:t>1</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34720" y="4415790"/>
            <a:ext cx="5140960" cy="4183380"/>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conventional way to be</a:t>
            </a:r>
            <a:r>
              <a:rPr lang="en-US" baseline="0" dirty="0" smtClean="0"/>
              <a:t> more efficient is dynamic voltage and frequency scaling (DVFS). However, this technique can only lower energy by a few percentage points, and the range on which it operates shrinks in time. </a:t>
            </a:r>
            <a:r>
              <a:rPr lang="en-US" dirty="0" smtClean="0"/>
              <a:t>Over a 10 year period, the range of operational frequency (normalized difference between </a:t>
            </a:r>
            <a:r>
              <a:rPr lang="en-US" dirty="0" err="1" smtClean="0"/>
              <a:t>Vth</a:t>
            </a:r>
            <a:r>
              <a:rPr lang="en-US" dirty="0" smtClean="0"/>
              <a:t> and </a:t>
            </a:r>
            <a:r>
              <a:rPr lang="en-US" dirty="0" err="1" smtClean="0"/>
              <a:t>Vdd</a:t>
            </a:r>
            <a:r>
              <a:rPr lang="en-US" dirty="0" smtClean="0"/>
              <a:t>) dropped by 70%,</a:t>
            </a:r>
            <a:r>
              <a:rPr lang="en-US" baseline="0" dirty="0" smtClean="0"/>
              <a:t> making DVFS increasingly irrelevant.</a:t>
            </a:r>
            <a:endParaRPr lang="en-US" dirty="0" smtClean="0"/>
          </a:p>
        </p:txBody>
      </p:sp>
      <p:sp>
        <p:nvSpPr>
          <p:cNvPr id="4" name="Slide Number Placeholder 3"/>
          <p:cNvSpPr>
            <a:spLocks noGrp="1"/>
          </p:cNvSpPr>
          <p:nvPr>
            <p:ph type="sldNum" sz="quarter" idx="10"/>
          </p:nvPr>
        </p:nvSpPr>
        <p:spPr/>
        <p:txBody>
          <a:bodyPr/>
          <a:lstStyle/>
          <a:p>
            <a:fld id="{E827A6F9-E100-435B-800D-D47F647B5BF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processor chips consume</a:t>
            </a:r>
            <a:r>
              <a:rPr lang="en-US" baseline="0" dirty="0" smtClean="0"/>
              <a:t> the majority of server energy, we set out to explore their architecture and scalability. We use actual server workloads, and model actual processors across technologies following ITRS projections. We’ll see that off-chip bandwidth is the near-term limiter. By employing bandwidth-reducing techniques, we can push the bandwidth envelope far enough, at which point energy remains the ultimate limiter.</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12</a:t>
            </a:fld>
            <a:endParaRPr lang="en-US"/>
          </a:p>
        </p:txBody>
      </p:sp>
    </p:spTree>
    <p:extLst>
      <p:ext uri="{BB962C8B-B14F-4D97-AF65-F5344CB8AC3E}">
        <p14:creationId xmlns:p14="http://schemas.microsoft.com/office/powerpoint/2010/main" val="483679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few things about the model</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first-order model only, with the</a:t>
            </a:r>
            <a:r>
              <a:rPr lang="en-US" baseline="0" dirty="0" smtClean="0"/>
              <a:t> intent to uncover trends and not to offer absolute numbers.</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fix the area and power budget, and calculate the area left over for cores and cache. We draw two lines: the yellow indicates the chip designs where the entire area if filled with cores and cache assuming infinite power; the black shows how many cores and cache we can power together, assuming max clock rate. Good news: </a:t>
            </a:r>
            <a:r>
              <a:rPr lang="en-US" dirty="0" smtClean="0">
                <a:latin typeface="Calibri" pitchFamily="34" charset="0"/>
              </a:rPr>
              <a:t>can fit 100’s cores. </a:t>
            </a:r>
            <a:r>
              <a:rPr lang="en-US" dirty="0" smtClean="0">
                <a:solidFill>
                  <a:srgbClr val="FF0000"/>
                </a:solidFill>
                <a:latin typeface="Calibri" pitchFamily="34" charset="0"/>
              </a:rPr>
              <a:t>Bad news: </a:t>
            </a:r>
            <a:r>
              <a:rPr lang="en-US" dirty="0" smtClean="0">
                <a:latin typeface="Calibri" pitchFamily="34" charset="0"/>
              </a:rPr>
              <a:t>cannot power them all. The reason is</a:t>
            </a:r>
            <a:r>
              <a:rPr lang="en-US" baseline="0" dirty="0" smtClean="0">
                <a:latin typeface="Calibri" pitchFamily="34" charset="0"/>
              </a:rPr>
              <a:t> that we run the chip at max speed, so we require the max supply voltage and so we consume max power. We can relax this requirement and scale the voltage and the frequency together.</a:t>
            </a:r>
            <a:endParaRPr lang="en-US" dirty="0" smtClean="0"/>
          </a:p>
          <a:p>
            <a:r>
              <a:rPr lang="en-US" dirty="0" smtClean="0"/>
              <a:t>DB2-TPCC, GPP, 20nm, conventional memory, HP transistors, 310mm die, 130W power, 10GHz max</a:t>
            </a:r>
            <a:r>
              <a:rPr lang="en-US" baseline="0" dirty="0" smtClean="0"/>
              <a:t> freq.</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voltage</a:t>
            </a:r>
            <a:r>
              <a:rPr lang="en-US" baseline="0" dirty="0" smtClean="0"/>
              <a:t> scales down from right to left, we can power an increasingly large chip with more and more cores. However, the speed also scales down from right to left, changing the performance in the opposite direction as each one of the cores now becomes slower. This is the true nature of the power wall: it is a power/performance tradeoff. It is not clear which one is the best design point of all (best = peak performance). But we are not done yet. All these curves assume infinite bandwidth.</a:t>
            </a:r>
            <a:endParaRPr lang="en-US" dirty="0" smtClean="0"/>
          </a:p>
          <a:p>
            <a:r>
              <a:rPr lang="en-US" dirty="0" smtClean="0"/>
              <a:t>DB2-TPCC, GPP, 20nm, conventional memory, HP transistors, 310mm die, 130W power, 10GHz max</a:t>
            </a:r>
            <a:r>
              <a:rPr lang="en-US" baseline="0" dirty="0" smtClean="0"/>
              <a:t> freq.</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also add the bandwidth constraint, we see that as</a:t>
            </a:r>
            <a:r>
              <a:rPr lang="en-US" baseline="0" dirty="0" smtClean="0"/>
              <a:t> clock rates increase from top to bottom, we have the bandwidth to support fewer and fewer cores. The feasible designs are the ones below the bandwidth curve for some voltage, and to the left of the power curve for the same voltage. So, which one is the best design now?</a:t>
            </a:r>
            <a:endParaRPr lang="en-US" dirty="0" smtClean="0"/>
          </a:p>
          <a:p>
            <a:r>
              <a:rPr lang="en-US" dirty="0" smtClean="0"/>
              <a:t>DB2-TPCC, GPP, 20nm, conventional memory, HP transistors, 310mm die, 130W power, 10GHz max</a:t>
            </a:r>
            <a:r>
              <a:rPr lang="en-US" baseline="0" dirty="0" smtClean="0"/>
              <a:t> freq.</a:t>
            </a:r>
            <a:endParaRPr lang="en-US" dirty="0" smtClean="0"/>
          </a:p>
          <a:p>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What we do with the model to answer this question is to calculate the performance of each design point, and plot it all in a graph. The</a:t>
            </a:r>
            <a:r>
              <a:rPr lang="en-US" baseline="0" dirty="0" smtClean="0"/>
              <a:t> yellow line assumes fixed 310mm2 area, but infinite bandwidth and power. The black line assumes a finite power, but the chip runs at the max clock rate. The grey line relaxes the clock rate and scales both the voltage and the frequency and plots the highest performance design of all for each cache size. This is equivalent to what VFS could achieve. The grey line assumes infinite bandwidth, We add the curve that shows the bandwidth constraint, and again plot for each cache size the max performance among all </a:t>
            </a:r>
            <a:r>
              <a:rPr lang="en-US" baseline="0" dirty="0" err="1" smtClean="0"/>
              <a:t>VFS’ed</a:t>
            </a:r>
            <a:r>
              <a:rPr lang="en-US" baseline="0" dirty="0" smtClean="0"/>
              <a:t> designs (blue). The </a:t>
            </a:r>
            <a:r>
              <a:rPr lang="en-US" baseline="0" dirty="0" err="1" smtClean="0"/>
              <a:t>pareto</a:t>
            </a:r>
            <a:r>
              <a:rPr lang="en-US" baseline="0" dirty="0" smtClean="0"/>
              <a:t>-frontier of the feasible designs is shown in red. The peak performance is achieved at the intersection of the bandwidth and power constraints.</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TPCH, GPP, 20nm, 3D memory, HP transistors, 310mm die, 130W power, 10GHz max</a:t>
            </a:r>
            <a:r>
              <a:rPr lang="en-US" baseline="0" dirty="0" smtClean="0"/>
              <a:t> freq.</a:t>
            </a:r>
            <a:endParaRPr lang="en-US" dirty="0" smtClean="0"/>
          </a:p>
        </p:txBody>
      </p:sp>
      <p:sp>
        <p:nvSpPr>
          <p:cNvPr id="4" name="Slide Number Placeholder 3"/>
          <p:cNvSpPr>
            <a:spLocks noGrp="1"/>
          </p:cNvSpPr>
          <p:nvPr>
            <p:ph type="sldNum" sz="quarter" idx="10"/>
          </p:nvPr>
        </p:nvSpPr>
        <p:spPr/>
        <p:txBody>
          <a:bodyPr/>
          <a:lstStyle/>
          <a:p>
            <a:fld id="{E827A6F9-E100-435B-800D-D47F647B5BF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run this analysis on all workloads across technologies, and we plot the number of cores that the highest-performance design has for each technology node. We show the results for both conventional cores (modeled after </a:t>
            </a:r>
            <a:r>
              <a:rPr lang="en-US" dirty="0" err="1" smtClean="0"/>
              <a:t>UlraSparc</a:t>
            </a:r>
            <a:r>
              <a:rPr lang="en-US" dirty="0" smtClean="0"/>
              <a:t> T2), and for low-power embedded ones</a:t>
            </a:r>
            <a:r>
              <a:rPr lang="en-US" baseline="0" dirty="0" smtClean="0"/>
              <a:t> (EMB) modeled after ARM11. We see that while we can feet 1000s of cores in a die, it makes sense to power only a few tens to low hundreds The power consumption of more cores will force the entire chip to run at a lower voltage, slowing down the entire chip and negatively impacting performance. Besides the relative low core counts, we also find that cache sizes grow enormously to mitigate the pin bandwidth wall.</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19</a:t>
            </a:fld>
            <a:endParaRPr lang="en-US"/>
          </a:p>
        </p:txBody>
      </p:sp>
    </p:spTree>
    <p:extLst>
      <p:ext uri="{BB962C8B-B14F-4D97-AF65-F5344CB8AC3E}">
        <p14:creationId xmlns:p14="http://schemas.microsoft.com/office/powerpoint/2010/main" val="185202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the near term we need cache architectures that can deal with multi-megabyte caches. We have done some work in the area, but this is the subject of another talk. What is important to realize here is that we need techniques to push back</a:t>
            </a:r>
            <a:r>
              <a:rPr lang="en-US" baseline="0" dirty="0" smtClean="0"/>
              <a:t> the bandwidth wall. There is only that much space we can devote to a cache. We can do what humans do when they run out of space in a megacity: they grow vertically and build skyscrapers.</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20</a:t>
            </a:fld>
            <a:endParaRPr lang="en-US"/>
          </a:p>
        </p:txBody>
      </p:sp>
    </p:spTree>
    <p:extLst>
      <p:ext uri="{BB962C8B-B14F-4D97-AF65-F5344CB8AC3E}">
        <p14:creationId xmlns:p14="http://schemas.microsoft.com/office/powerpoint/2010/main" val="190795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 computing consumes an inordinate</a:t>
            </a:r>
            <a:r>
              <a:rPr lang="en-US" baseline="0" dirty="0" smtClean="0"/>
              <a:t> amount of energy. [[Read examples from slides]]. And with a 10% expected annual growth on installed computers, these figures are bound to rise and negatively impact the economics and environmental footprint of computing. But the energy doesn’t grow only as a function of installed systems.</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2</a:t>
            </a:fld>
            <a:endParaRPr lang="en-US"/>
          </a:p>
        </p:txBody>
      </p:sp>
    </p:spTree>
    <p:extLst>
      <p:ext uri="{BB962C8B-B14F-4D97-AF65-F5344CB8AC3E}">
        <p14:creationId xmlns:p14="http://schemas.microsoft.com/office/powerpoint/2010/main" val="2894755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enter 3D-die stacking.</a:t>
            </a:r>
            <a:r>
              <a:rPr lang="en-US" baseline="0" dirty="0" smtClean="0"/>
              <a:t> We can put memory on separate dies on top of the logic die with the cores. The memory can be treated as a huge cache which will have such a high hit rate that the pin bandwidth suffices. The connections within the chip are fast and power efficient, as the signal only has to travel a few microns across layers. The internal buses provide TB/s bandwidth in a very small area, easily matching the bandwidth most applications will require.</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3D-memories effectively push the bandwidth wall beyond the power one, and</a:t>
            </a:r>
            <a:r>
              <a:rPr lang="en-US" baseline="0" dirty="0" smtClean="0"/>
              <a:t> chips become entirely power constrained.</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TPCH, GPP, 20nm, 3D memory, HP transistors, 310mm die, 130W power, 10GHz max</a:t>
            </a:r>
            <a:r>
              <a:rPr lang="en-US" baseline="0" dirty="0" smtClean="0"/>
              <a:t> freq.</a:t>
            </a:r>
            <a:endParaRPr lang="en-US" dirty="0" smtClean="0"/>
          </a:p>
          <a:p>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power constraint is the one we</a:t>
            </a:r>
            <a:r>
              <a:rPr lang="en-US" baseline="0" dirty="0" smtClean="0"/>
              <a:t> cannot seem to avoid and ultimately leads to dark silicon. Supply voltages do not scale fast enough, while cooling does not scale at all, and other techniques have diminishing returns, so soon we’ll be able to build dense devices that we cannot afford to power.</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23</a:t>
            </a:fld>
            <a:endParaRPr lang="en-US"/>
          </a:p>
        </p:txBody>
      </p:sp>
    </p:spTree>
    <p:extLst>
      <p:ext uri="{BB962C8B-B14F-4D97-AF65-F5344CB8AC3E}">
        <p14:creationId xmlns:p14="http://schemas.microsoft.com/office/powerpoint/2010/main" val="548890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dark silicon area grows exponentially in time, as shown by the trend line. Here we plot the die size of the peak-performance</a:t>
            </a:r>
            <a:r>
              <a:rPr lang="en-US" baseline="0" dirty="0" smtClean="0"/>
              <a:t> design for each workload, So instead of having a large chip and use it all (click), we are forced to power down the majority of it and use only a fraction of the available transistors (click). Independent estimates indicate that as soon as next year we’ll have 20% of a chip being dark silicon.</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24</a:t>
            </a:fld>
            <a:endParaRPr lang="en-US"/>
          </a:p>
        </p:txBody>
      </p:sp>
    </p:spTree>
    <p:extLst>
      <p:ext uri="{BB962C8B-B14F-4D97-AF65-F5344CB8AC3E}">
        <p14:creationId xmlns:p14="http://schemas.microsoft.com/office/powerpoint/2010/main" val="2189180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wasting it, we advocate we should</a:t>
            </a:r>
            <a:r>
              <a:rPr lang="en-US" baseline="0" dirty="0" smtClean="0"/>
              <a:t> embrace dark silicon and use it to build specialized cores. Instead of powering up a small number of identical cores (click), the applications will cherry-pick the cores that most closely match their computational requirements. The vast and exponentially growing area of dark silicon allows us to implement a wide variety of specialized cores, increasing the likelihood that an application will find a good match. Why specialized cores are ay better than conventional ones?</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25</a:t>
            </a:fld>
            <a:endParaRPr lang="en-US"/>
          </a:p>
        </p:txBody>
      </p:sp>
    </p:spTree>
    <p:extLst>
      <p:ext uri="{BB962C8B-B14F-4D97-AF65-F5344CB8AC3E}">
        <p14:creationId xmlns:p14="http://schemas.microsoft.com/office/powerpoint/2010/main" val="330794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they eliminate overheads. Here we show typical energy numbers for various operations. A FP multiplication for example consumes 50pJ; yet the processor consumes 2000pJ to prepare its execution. Similarly, an integer ADD consumes 0.5pJ, but we still have to suffer the 2000pJ</a:t>
            </a:r>
            <a:r>
              <a:rPr lang="en-US" baseline="0" dirty="0" smtClean="0"/>
              <a:t> to to prepare it for execution. Data transfers is another major energy drain. Accessing data from local memories is only 50pJ, while getting them from a far away L2 slice is 256-1000pJ, and getting them from main memory </a:t>
            </a:r>
            <a:r>
              <a:rPr lang="en-US" baseline="0" smtClean="0"/>
              <a:t>requires </a:t>
            </a:r>
            <a:r>
              <a:rPr lang="en-US" baseline="0" smtClean="0"/>
              <a:t>~16000 </a:t>
            </a:r>
            <a:r>
              <a:rPr lang="en-US" baseline="0" dirty="0" err="1" smtClean="0"/>
              <a:t>pJ</a:t>
            </a:r>
            <a:r>
              <a:rPr lang="en-US" baseline="0" dirty="0" smtClean="0"/>
              <a:t>. These overheads are there mostly to support general-purpose computing; a carefully designed specialized core should avoid most of them. As a matter of comparison, ASICs are 100-700x more energy-efficient that conventional cores. So, we set to evaluate the impact of specialized cores in our model.</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26</a:t>
            </a:fld>
            <a:endParaRPr lang="en-US"/>
          </a:p>
        </p:txBody>
      </p:sp>
    </p:spTree>
    <p:extLst>
      <p:ext uri="{BB962C8B-B14F-4D97-AF65-F5344CB8AC3E}">
        <p14:creationId xmlns:p14="http://schemas.microsoft.com/office/powerpoint/2010/main" val="3549318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build our specialized</a:t>
            </a:r>
            <a:r>
              <a:rPr lang="en-US" baseline="0" dirty="0" smtClean="0"/>
              <a:t> cores by looking at published numbers for H.264, a high-definition video encoder. We choose H.264 because it has been widely studied, and optimized implementations exist for pretty much anything, conventional multicores, FPGAs, ASICs, etc. H.264 has a wide range of computational motifs, from data parallel ones (motion estimation) to control intensive ones (CABAC segment). We model our specialized cores by looking at the worst case scenario: the control-intensive CABAC segment is the least hardware-friendly, due to the large number of changes in control flow (if-then-else statements). By running our models again, assuming our cores exhibit characteristics similar to an ASIC implementation of CABAC, we find that we can obtain a 12x </a:t>
            </a:r>
            <a:r>
              <a:rPr lang="en-US" baseline="0" dirty="0" err="1" smtClean="0"/>
              <a:t>redution</a:t>
            </a:r>
            <a:r>
              <a:rPr lang="en-US" baseline="0" dirty="0" smtClean="0"/>
              <a:t> in energy compared to the best alternative!!!!</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27</a:t>
            </a:fld>
            <a:endParaRPr lang="en-US"/>
          </a:p>
        </p:txBody>
      </p:sp>
    </p:spTree>
    <p:extLst>
      <p:ext uri="{BB962C8B-B14F-4D97-AF65-F5344CB8AC3E}">
        <p14:creationId xmlns:p14="http://schemas.microsoft.com/office/powerpoint/2010/main" val="495940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a:t>
            </a:r>
            <a:r>
              <a:rPr lang="en-US" baseline="0" dirty="0" smtClean="0"/>
              <a:t> interesting thing is that this performance is achieved by using only a small number of cores, an order of magnitude less that used by conventional designs. So, only a few specialized cores need to be powered up to achieve peak performance. The remaining area can be used to implement a wide range of cores with different functionality.</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28</a:t>
            </a:fld>
            <a:endParaRPr lang="en-US"/>
          </a:p>
        </p:txBody>
      </p:sp>
    </p:spTree>
    <p:extLst>
      <p:ext uri="{BB962C8B-B14F-4D97-AF65-F5344CB8AC3E}">
        <p14:creationId xmlns:p14="http://schemas.microsoft.com/office/powerpoint/2010/main" val="142411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cores</a:t>
            </a:r>
            <a:r>
              <a:rPr lang="en-US" baseline="0" dirty="0" smtClean="0"/>
              <a:t> are moving from big beasts able to do everything but excelling at nothing, to a sea of specialized cores, each able to do only a small number of jobs but can do them really well.</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29</a:t>
            </a:fld>
            <a:endParaRPr lang="en-US"/>
          </a:p>
        </p:txBody>
      </p:sp>
    </p:spTree>
    <p:extLst>
      <p:ext uri="{BB962C8B-B14F-4D97-AF65-F5344CB8AC3E}">
        <p14:creationId xmlns:p14="http://schemas.microsoft.com/office/powerpoint/2010/main" val="768331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of building multicores out of conventional cores, we build a sea of specialized ones, where the application powers up only what it needs, leaving the rest of the chip off to conserve energy.</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30</a:t>
            </a:fld>
            <a:endParaRPr lang="en-US"/>
          </a:p>
        </p:txBody>
      </p:sp>
    </p:spTree>
    <p:extLst>
      <p:ext uri="{BB962C8B-B14F-4D97-AF65-F5344CB8AC3E}">
        <p14:creationId xmlns:p14="http://schemas.microsoft.com/office/powerpoint/2010/main" val="130785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Datasets are also scaling exponentially in time. They actually grow faster than Moore’s law.</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3</a:t>
            </a:fld>
            <a:endParaRPr lang="en-US"/>
          </a:p>
        </p:txBody>
      </p:sp>
    </p:spTree>
    <p:extLst>
      <p:ext uri="{BB962C8B-B14F-4D97-AF65-F5344CB8AC3E}">
        <p14:creationId xmlns:p14="http://schemas.microsoft.com/office/powerpoint/2010/main" val="2120791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Ideally, each of these multicore chips will have</a:t>
            </a:r>
            <a:r>
              <a:rPr lang="en-US" baseline="0" dirty="0" smtClean="0"/>
              <a:t> 3d-stacked memory, to minimize  the pin bandwidth demands.</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31</a:t>
            </a:fld>
            <a:endParaRPr lang="en-US"/>
          </a:p>
        </p:txBody>
      </p:sp>
    </p:spTree>
    <p:extLst>
      <p:ext uri="{BB962C8B-B14F-4D97-AF65-F5344CB8AC3E}">
        <p14:creationId xmlns:p14="http://schemas.microsoft.com/office/powerpoint/2010/main" val="38847609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to get the 12x that specialize</a:t>
            </a:r>
            <a:r>
              <a:rPr lang="en-US" baseline="0" dirty="0" smtClean="0"/>
              <a:t> computing promises, …</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32</a:t>
            </a:fld>
            <a:endParaRPr lang="en-US"/>
          </a:p>
        </p:txBody>
      </p:sp>
    </p:spTree>
    <p:extLst>
      <p:ext uri="{BB962C8B-B14F-4D97-AF65-F5344CB8AC3E}">
        <p14:creationId xmlns:p14="http://schemas.microsoft.com/office/powerpoint/2010/main" val="148257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33</a:t>
            </a:fld>
            <a:endParaRPr lang="en-US"/>
          </a:p>
        </p:txBody>
      </p:sp>
    </p:spTree>
    <p:extLst>
      <p:ext uri="{BB962C8B-B14F-4D97-AF65-F5344CB8AC3E}">
        <p14:creationId xmlns:p14="http://schemas.microsoft.com/office/powerpoint/2010/main" val="91916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massive data require commensurate</a:t>
            </a:r>
            <a:r>
              <a:rPr lang="en-US" baseline="0" dirty="0" smtClean="0"/>
              <a:t> computational power to process them</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4</a:t>
            </a:fld>
            <a:endParaRPr lang="en-US"/>
          </a:p>
        </p:txBody>
      </p:sp>
    </p:spTree>
    <p:extLst>
      <p:ext uri="{BB962C8B-B14F-4D97-AF65-F5344CB8AC3E}">
        <p14:creationId xmlns:p14="http://schemas.microsoft.com/office/powerpoint/2010/main" val="417399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Nowadays, these</a:t>
            </a:r>
            <a:r>
              <a:rPr lang="en-US" baseline="0" dirty="0" smtClean="0"/>
              <a:t> data are processed on multicore processors. The number of cores on these systems is also growing exponentially (for now). Popular belief holds that as cores grow, so does performance. However, this belief is just plain wrong.</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5</a:t>
            </a:fld>
            <a:endParaRPr lang="en-US"/>
          </a:p>
        </p:txBody>
      </p:sp>
    </p:spTree>
    <p:extLst>
      <p:ext uri="{BB962C8B-B14F-4D97-AF65-F5344CB8AC3E}">
        <p14:creationId xmlns:p14="http://schemas.microsoft.com/office/powerpoint/2010/main" val="369531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people may expect performance to grow following Moore’s Law (blue line), in reality we observe</a:t>
            </a:r>
            <a:r>
              <a:rPr lang="en-US" baseline="0" dirty="0" smtClean="0"/>
              <a:t> a much slower performance growth (red line). The culprit here is that chips are physically constrained by bandwidth, power and thermal limits.</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6</a:t>
            </a:fld>
            <a:endParaRPr lang="en-US"/>
          </a:p>
        </p:txBody>
      </p:sp>
    </p:spTree>
    <p:extLst>
      <p:ext uri="{BB962C8B-B14F-4D97-AF65-F5344CB8AC3E}">
        <p14:creationId xmlns:p14="http://schemas.microsoft.com/office/powerpoint/2010/main" val="3702027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bandwidth of off-chip pins grows</a:t>
            </a:r>
            <a:r>
              <a:rPr lang="en-US" baseline="0" dirty="0" smtClean="0"/>
              <a:t> slowly . As a result cores may starve for data, because we cannot feed them fast enough.</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7</a:t>
            </a:fld>
            <a:endParaRPr lang="en-US"/>
          </a:p>
        </p:txBody>
      </p:sp>
    </p:spTree>
    <p:extLst>
      <p:ext uri="{BB962C8B-B14F-4D97-AF65-F5344CB8AC3E}">
        <p14:creationId xmlns:p14="http://schemas.microsoft.com/office/powerpoint/2010/main" val="1438611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last decade: 10x transistors but 30% lower voltage. To power up all transistors we need exponential power, which we simply do not have. Why?</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physics dictates the</a:t>
            </a:r>
            <a:r>
              <a:rPr lang="en-US" baseline="0" dirty="0" smtClean="0"/>
              <a:t> max power we can efficiently cool from the surface of a chip. We may be able to push the limit slightly up with liquid cooling, but to really solve the problem we need to drill tiny holes in the silicon and push </a:t>
            </a:r>
            <a:r>
              <a:rPr lang="en-US" baseline="0" dirty="0" err="1" smtClean="0"/>
              <a:t>microfluids</a:t>
            </a:r>
            <a:r>
              <a:rPr lang="en-US" baseline="0" dirty="0" smtClean="0"/>
              <a:t> through to increase the surface area that comes in contact with the liquid. This is tremendously difficult to do, and it complicates the chip routing because the tools will need to know the existence of voids and route metal wires around them. Even if we could push the cooling limit up orders of magnitude, we still run into the problem of power delivery. How are we going to deliver say 4KW into the chip, and reliably switch a transistor at a few mV? We may have major signal integrity problems here. It is like pushing an ocean wave through a pipe and placing individual droplets at certain locations.</a:t>
            </a:r>
          </a:p>
          <a:p>
            <a:r>
              <a:rPr lang="en-US" baseline="0" dirty="0" smtClean="0"/>
              <a:t>The bottom line is that physics places a hard limit we cannot avoid. We can only try to be more efficient within that constraint.</a:t>
            </a:r>
            <a:endParaRPr lang="en-US" dirty="0"/>
          </a:p>
        </p:txBody>
      </p:sp>
      <p:sp>
        <p:nvSpPr>
          <p:cNvPr id="4" name="Slide Number Placeholder 3"/>
          <p:cNvSpPr>
            <a:spLocks noGrp="1"/>
          </p:cNvSpPr>
          <p:nvPr>
            <p:ph type="sldNum" sz="quarter" idx="10"/>
          </p:nvPr>
        </p:nvSpPr>
        <p:spPr/>
        <p:txBody>
          <a:bodyPr/>
          <a:lstStyle/>
          <a:p>
            <a:fld id="{E827A6F9-E100-435B-800D-D47F647B5BFD}" type="slidenum">
              <a:rPr lang="en-US" smtClean="0"/>
              <a:pPr/>
              <a:t>9</a:t>
            </a:fld>
            <a:endParaRPr lang="en-US"/>
          </a:p>
        </p:txBody>
      </p:sp>
    </p:spTree>
    <p:extLst>
      <p:ext uri="{BB962C8B-B14F-4D97-AF65-F5344CB8AC3E}">
        <p14:creationId xmlns:p14="http://schemas.microsoft.com/office/powerpoint/2010/main" val="1181085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714500"/>
            <a:ext cx="8229600" cy="1470025"/>
          </a:xfrm>
        </p:spPr>
        <p:txBody>
          <a:bodyPr/>
          <a:lstStyle>
            <a:lvl1pPr>
              <a:defRPr sz="4000">
                <a:solidFill>
                  <a:schemeClr val="accent2"/>
                </a:solidFill>
                <a:latin typeface="Calibri" pitchFamily="34" charset="0"/>
              </a:defRPr>
            </a:lvl1pPr>
          </a:lstStyle>
          <a:p>
            <a:r>
              <a:rPr lang="en-US" dirty="0"/>
              <a:t>Click to edit Master title style</a:t>
            </a:r>
          </a:p>
        </p:txBody>
      </p:sp>
      <p:sp>
        <p:nvSpPr>
          <p:cNvPr id="5123" name="Rectangle 3"/>
          <p:cNvSpPr>
            <a:spLocks noGrp="1" noChangeArrowheads="1"/>
          </p:cNvSpPr>
          <p:nvPr>
            <p:ph type="subTitle" idx="1"/>
          </p:nvPr>
        </p:nvSpPr>
        <p:spPr>
          <a:xfrm>
            <a:off x="838200" y="3486150"/>
            <a:ext cx="7467600" cy="2838450"/>
          </a:xfrm>
        </p:spPr>
        <p:txBody>
          <a:bodyPr/>
          <a:lstStyle>
            <a:lvl1pPr marL="0" indent="0" algn="ctr">
              <a:buFontTx/>
              <a:buNone/>
              <a:defRPr sz="2400">
                <a:latin typeface="Calibri" pitchFamily="34" charset="0"/>
              </a:defRPr>
            </a:lvl1pPr>
          </a:lstStyle>
          <a:p>
            <a:r>
              <a:rPr lang="en-US" dirty="0"/>
              <a:t>Click to edit Master subtitle style</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a:spcBef>
                <a:spcPct val="0"/>
              </a:spcBef>
              <a:buFontTx/>
              <a:buNone/>
              <a:defRPr sz="1400">
                <a:latin typeface="Calibri" pitchFamily="34" charset="0"/>
              </a:defRPr>
            </a:lvl1pPr>
          </a:lstStyle>
          <a:p>
            <a:endParaRPr lang="en-US" dirty="0"/>
          </a:p>
        </p:txBody>
      </p:sp>
      <p:sp>
        <p:nvSpPr>
          <p:cNvPr id="5125" name="Rectangle 5"/>
          <p:cNvSpPr>
            <a:spLocks noGrp="1" noChangeArrowheads="1"/>
          </p:cNvSpPr>
          <p:nvPr>
            <p:ph type="ftr" sz="quarter" idx="3"/>
          </p:nvPr>
        </p:nvSpPr>
        <p:spPr>
          <a:xfrm>
            <a:off x="3124200" y="6245225"/>
            <a:ext cx="2895600" cy="476250"/>
          </a:xfrm>
        </p:spPr>
        <p:txBody>
          <a:bodyPr/>
          <a:lstStyle>
            <a:lvl1pPr algn="ctr">
              <a:defRPr sz="1400" b="0">
                <a:latin typeface="Calibri" pitchFamily="34" charset="0"/>
              </a:defRPr>
            </a:lvl1pPr>
          </a:lstStyle>
          <a:p>
            <a:endParaRPr lang="en-US" dirty="0"/>
          </a:p>
        </p:txBody>
      </p:sp>
      <p:sp>
        <p:nvSpPr>
          <p:cNvPr id="5126" name="Rectangle 6"/>
          <p:cNvSpPr>
            <a:spLocks noGrp="1" noChangeArrowheads="1"/>
          </p:cNvSpPr>
          <p:nvPr>
            <p:ph type="sldNum" sz="quarter" idx="4"/>
          </p:nvPr>
        </p:nvSpPr>
        <p:spPr>
          <a:xfrm>
            <a:off x="7010400" y="6381750"/>
            <a:ext cx="2133600" cy="476250"/>
          </a:xfrm>
        </p:spPr>
        <p:txBody>
          <a:bodyPr/>
          <a:lstStyle>
            <a:lvl1pPr>
              <a:defRPr>
                <a:latin typeface="Calibri" pitchFamily="34" charset="0"/>
              </a:defRPr>
            </a:lvl1pPr>
          </a:lstStyle>
          <a:p>
            <a:fld id="{1BD7FB18-4FBC-45ED-86F4-8F68D064A5DC}" type="slidenum">
              <a:rPr lang="en-US" smtClean="0"/>
              <a:pPr/>
              <a:t>‹#›</a:t>
            </a:fld>
            <a:endParaRPr lang="en-US"/>
          </a:p>
        </p:txBody>
      </p:sp>
      <p:grpSp>
        <p:nvGrpSpPr>
          <p:cNvPr id="19" name="Group 20"/>
          <p:cNvGrpSpPr>
            <a:grpSpLocks/>
          </p:cNvGrpSpPr>
          <p:nvPr userDrawn="1"/>
        </p:nvGrpSpPr>
        <p:grpSpPr bwMode="auto">
          <a:xfrm>
            <a:off x="0" y="0"/>
            <a:ext cx="9144000" cy="661988"/>
            <a:chOff x="0" y="0"/>
            <a:chExt cx="5760" cy="417"/>
          </a:xfrm>
        </p:grpSpPr>
        <p:sp>
          <p:nvSpPr>
            <p:cNvPr id="20" name="Rectangle 13"/>
            <p:cNvSpPr>
              <a:spLocks noChangeArrowheads="1"/>
            </p:cNvSpPr>
            <p:nvPr userDrawn="1"/>
          </p:nvSpPr>
          <p:spPr bwMode="auto">
            <a:xfrm>
              <a:off x="696" y="208"/>
              <a:ext cx="5064" cy="209"/>
            </a:xfrm>
            <a:prstGeom prst="rect">
              <a:avLst/>
            </a:prstGeom>
            <a:solidFill>
              <a:srgbClr val="571963"/>
            </a:solidFill>
            <a:ln w="9525">
              <a:noFill/>
              <a:miter lim="800000"/>
              <a:headEnd/>
              <a:tailEnd/>
            </a:ln>
            <a:effectLst/>
          </p:spPr>
          <p:txBody>
            <a:bodyPr wrap="none" anchor="ctr"/>
            <a:lstStyle/>
            <a:p>
              <a:endParaRPr lang="en-US"/>
            </a:p>
          </p:txBody>
        </p:sp>
        <p:sp>
          <p:nvSpPr>
            <p:cNvPr id="21" name="Rectangle 14"/>
            <p:cNvSpPr>
              <a:spLocks noChangeArrowheads="1"/>
            </p:cNvSpPr>
            <p:nvPr userDrawn="1"/>
          </p:nvSpPr>
          <p:spPr bwMode="auto">
            <a:xfrm>
              <a:off x="0" y="0"/>
              <a:ext cx="1219" cy="209"/>
            </a:xfrm>
            <a:prstGeom prst="rect">
              <a:avLst/>
            </a:prstGeom>
            <a:solidFill>
              <a:srgbClr val="333399"/>
            </a:solidFill>
            <a:ln w="9525">
              <a:noFill/>
              <a:miter lim="800000"/>
              <a:headEnd/>
              <a:tailEnd/>
            </a:ln>
            <a:effectLst/>
          </p:spPr>
          <p:txBody>
            <a:bodyPr wrap="none" anchor="ctr"/>
            <a:lstStyle/>
            <a:p>
              <a:endParaRPr lang="en-US"/>
            </a:p>
          </p:txBody>
        </p:sp>
        <p:pic>
          <p:nvPicPr>
            <p:cNvPr id="22" name="Picture 15" descr="McC"/>
            <p:cNvPicPr>
              <a:picLocks noChangeAspect="1" noChangeArrowheads="1"/>
            </p:cNvPicPr>
            <p:nvPr userDrawn="1"/>
          </p:nvPicPr>
          <p:blipFill>
            <a:blip r:embed="rId2" cstate="print"/>
            <a:srcRect/>
            <a:stretch>
              <a:fillRect/>
            </a:stretch>
          </p:blipFill>
          <p:spPr bwMode="auto">
            <a:xfrm>
              <a:off x="372" y="35"/>
              <a:ext cx="2241" cy="174"/>
            </a:xfrm>
            <a:prstGeom prst="rect">
              <a:avLst/>
            </a:prstGeom>
            <a:noFill/>
            <a:ln w="9525">
              <a:noFill/>
              <a:miter lim="800000"/>
              <a:headEnd/>
              <a:tailEnd/>
            </a:ln>
          </p:spPr>
        </p:pic>
        <p:pic>
          <p:nvPicPr>
            <p:cNvPr id="23" name="Picture 16" descr="NU"/>
            <p:cNvPicPr>
              <a:picLocks noChangeAspect="1" noChangeArrowheads="1"/>
            </p:cNvPicPr>
            <p:nvPr userDrawn="1"/>
          </p:nvPicPr>
          <p:blipFill>
            <a:blip r:embed="rId3" cstate="print"/>
            <a:srcRect/>
            <a:stretch>
              <a:fillRect/>
            </a:stretch>
          </p:blipFill>
          <p:spPr bwMode="auto">
            <a:xfrm>
              <a:off x="767" y="262"/>
              <a:ext cx="1518" cy="121"/>
            </a:xfrm>
            <a:prstGeom prst="rect">
              <a:avLst/>
            </a:prstGeom>
            <a:noFill/>
          </p:spPr>
        </p:pic>
      </p:grpSp>
      <p:pic>
        <p:nvPicPr>
          <p:cNvPr id="15" name="Picture 14" descr="nu-seal1.gif"/>
          <p:cNvPicPr>
            <a:picLocks noChangeAspect="1"/>
          </p:cNvPicPr>
          <p:nvPr userDrawn="1"/>
        </p:nvPicPr>
        <p:blipFill>
          <a:blip r:embed="rId4" cstate="print"/>
          <a:stretch>
            <a:fillRect/>
          </a:stretch>
        </p:blipFill>
        <p:spPr>
          <a:xfrm>
            <a:off x="841816" y="4737100"/>
            <a:ext cx="1623234" cy="1623234"/>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 Hardavellas</a:t>
            </a:r>
          </a:p>
        </p:txBody>
      </p:sp>
      <p:sp>
        <p:nvSpPr>
          <p:cNvPr id="5" name="Slide Number Placeholder 4"/>
          <p:cNvSpPr>
            <a:spLocks noGrp="1"/>
          </p:cNvSpPr>
          <p:nvPr>
            <p:ph type="sldNum" sz="quarter" idx="11"/>
          </p:nvPr>
        </p:nvSpPr>
        <p:spPr/>
        <p:txBody>
          <a:bodyPr/>
          <a:lstStyle>
            <a:lvl1pPr>
              <a:defRPr/>
            </a:lvl1pPr>
          </a:lstStyle>
          <a:p>
            <a:fld id="{A4217485-75E4-4B44-855B-8671CCCB1E7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58763"/>
            <a:ext cx="2286000" cy="5989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58763"/>
            <a:ext cx="6705600" cy="5989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 Hardavellas</a:t>
            </a:r>
          </a:p>
        </p:txBody>
      </p:sp>
      <p:sp>
        <p:nvSpPr>
          <p:cNvPr id="5" name="Slide Number Placeholder 4"/>
          <p:cNvSpPr>
            <a:spLocks noGrp="1"/>
          </p:cNvSpPr>
          <p:nvPr>
            <p:ph type="sldNum" sz="quarter" idx="11"/>
          </p:nvPr>
        </p:nvSpPr>
        <p:spPr/>
        <p:txBody>
          <a:bodyPr/>
          <a:lstStyle>
            <a:lvl1pPr>
              <a:defRPr/>
            </a:lvl1pPr>
          </a:lstStyle>
          <a:p>
            <a:fld id="{A18A40C0-9726-4E17-874E-2CC269C3CC4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58763"/>
            <a:ext cx="9144000" cy="5989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6096000" y="6591300"/>
            <a:ext cx="3022600" cy="228600"/>
          </a:xfrm>
        </p:spPr>
        <p:txBody>
          <a:bodyPr/>
          <a:lstStyle>
            <a:lvl1pPr>
              <a:defRPr/>
            </a:lvl1pPr>
          </a:lstStyle>
          <a:p>
            <a:r>
              <a:rPr lang="en-US"/>
              <a:t>© Hardavellas</a:t>
            </a:r>
          </a:p>
        </p:txBody>
      </p:sp>
      <p:sp>
        <p:nvSpPr>
          <p:cNvPr id="4" name="Slide Number Placeholder 3"/>
          <p:cNvSpPr>
            <a:spLocks noGrp="1"/>
          </p:cNvSpPr>
          <p:nvPr>
            <p:ph type="sldNum" sz="quarter" idx="11"/>
          </p:nvPr>
        </p:nvSpPr>
        <p:spPr>
          <a:xfrm>
            <a:off x="2717800" y="6483350"/>
            <a:ext cx="2133600" cy="476250"/>
          </a:xfrm>
        </p:spPr>
        <p:txBody>
          <a:bodyPr/>
          <a:lstStyle>
            <a:lvl1pPr>
              <a:defRPr/>
            </a:lvl1pPr>
          </a:lstStyle>
          <a:p>
            <a:fld id="{15AA51BD-4ED2-4F6E-82A7-4A0E589D141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58763"/>
            <a:ext cx="9144000" cy="6556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8229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810000"/>
            <a:ext cx="8229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096000" y="6591300"/>
            <a:ext cx="3022600" cy="228600"/>
          </a:xfrm>
        </p:spPr>
        <p:txBody>
          <a:bodyPr/>
          <a:lstStyle>
            <a:lvl1pPr>
              <a:defRPr/>
            </a:lvl1pPr>
          </a:lstStyle>
          <a:p>
            <a:r>
              <a:rPr lang="en-US"/>
              <a:t>© Hardavellas</a:t>
            </a:r>
          </a:p>
        </p:txBody>
      </p:sp>
      <p:sp>
        <p:nvSpPr>
          <p:cNvPr id="6" name="Slide Number Placeholder 5"/>
          <p:cNvSpPr>
            <a:spLocks noGrp="1"/>
          </p:cNvSpPr>
          <p:nvPr>
            <p:ph type="sldNum" sz="quarter" idx="11"/>
          </p:nvPr>
        </p:nvSpPr>
        <p:spPr>
          <a:xfrm>
            <a:off x="2717800" y="6483350"/>
            <a:ext cx="2133600" cy="476250"/>
          </a:xfrm>
        </p:spPr>
        <p:txBody>
          <a:bodyPr/>
          <a:lstStyle>
            <a:lvl1pPr>
              <a:defRPr/>
            </a:lvl1pPr>
          </a:lstStyle>
          <a:p>
            <a:fld id="{7E6FDC4D-32D4-4733-8163-88C6BFBFDB5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58763"/>
            <a:ext cx="9144000" cy="6556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19200"/>
            <a:ext cx="403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810000"/>
            <a:ext cx="8229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6096000" y="6591300"/>
            <a:ext cx="3022600" cy="228600"/>
          </a:xfrm>
        </p:spPr>
        <p:txBody>
          <a:bodyPr/>
          <a:lstStyle>
            <a:lvl1pPr>
              <a:defRPr/>
            </a:lvl1pPr>
          </a:lstStyle>
          <a:p>
            <a:r>
              <a:rPr lang="en-US"/>
              <a:t>© Hardavellas</a:t>
            </a:r>
          </a:p>
        </p:txBody>
      </p:sp>
      <p:sp>
        <p:nvSpPr>
          <p:cNvPr id="7" name="Slide Number Placeholder 6"/>
          <p:cNvSpPr>
            <a:spLocks noGrp="1"/>
          </p:cNvSpPr>
          <p:nvPr>
            <p:ph type="sldNum" sz="quarter" idx="11"/>
          </p:nvPr>
        </p:nvSpPr>
        <p:spPr>
          <a:xfrm>
            <a:off x="2717800" y="6483350"/>
            <a:ext cx="2133600" cy="476250"/>
          </a:xfrm>
        </p:spPr>
        <p:txBody>
          <a:bodyPr/>
          <a:lstStyle>
            <a:lvl1pPr>
              <a:defRPr/>
            </a:lvl1pPr>
          </a:lstStyle>
          <a:p>
            <a:fld id="{44D78DFF-4BF5-4EF5-9767-284B5BDC81F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58763"/>
            <a:ext cx="9144000" cy="6556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096000" y="6591300"/>
            <a:ext cx="3022600" cy="228600"/>
          </a:xfrm>
        </p:spPr>
        <p:txBody>
          <a:bodyPr/>
          <a:lstStyle>
            <a:lvl1pPr>
              <a:defRPr/>
            </a:lvl1pPr>
          </a:lstStyle>
          <a:p>
            <a:r>
              <a:rPr lang="en-US"/>
              <a:t>© Hardavellas</a:t>
            </a:r>
          </a:p>
        </p:txBody>
      </p:sp>
      <p:sp>
        <p:nvSpPr>
          <p:cNvPr id="6" name="Slide Number Placeholder 5"/>
          <p:cNvSpPr>
            <a:spLocks noGrp="1"/>
          </p:cNvSpPr>
          <p:nvPr>
            <p:ph type="sldNum" sz="quarter" idx="11"/>
          </p:nvPr>
        </p:nvSpPr>
        <p:spPr>
          <a:xfrm>
            <a:off x="2717800" y="6483350"/>
            <a:ext cx="2133600" cy="476250"/>
          </a:xfrm>
        </p:spPr>
        <p:txBody>
          <a:bodyPr/>
          <a:lstStyle>
            <a:lvl1pPr>
              <a:defRPr/>
            </a:lvl1pPr>
          </a:lstStyle>
          <a:p>
            <a:fld id="{23FC338E-463C-4D8A-B23E-BF61C0381EC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58763"/>
            <a:ext cx="9144000" cy="6556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10000"/>
            <a:ext cx="8229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096000" y="6591300"/>
            <a:ext cx="3022600" cy="228600"/>
          </a:xfrm>
        </p:spPr>
        <p:txBody>
          <a:bodyPr/>
          <a:lstStyle>
            <a:lvl1pPr>
              <a:defRPr/>
            </a:lvl1pPr>
          </a:lstStyle>
          <a:p>
            <a:r>
              <a:rPr lang="en-US"/>
              <a:t>© Hardavellas</a:t>
            </a:r>
          </a:p>
        </p:txBody>
      </p:sp>
      <p:sp>
        <p:nvSpPr>
          <p:cNvPr id="6" name="Slide Number Placeholder 5"/>
          <p:cNvSpPr>
            <a:spLocks noGrp="1"/>
          </p:cNvSpPr>
          <p:nvPr>
            <p:ph type="sldNum" sz="quarter" idx="11"/>
          </p:nvPr>
        </p:nvSpPr>
        <p:spPr>
          <a:xfrm>
            <a:off x="2717800" y="6483350"/>
            <a:ext cx="2133600" cy="476250"/>
          </a:xfrm>
        </p:spPr>
        <p:txBody>
          <a:bodyPr/>
          <a:lstStyle>
            <a:lvl1pPr>
              <a:defRPr/>
            </a:lvl1pPr>
          </a:lstStyle>
          <a:p>
            <a:fld id="{1AFBEEBB-7D26-4F68-BE3E-E93D5A225F5E}"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58763"/>
            <a:ext cx="9144000" cy="6556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19200"/>
            <a:ext cx="8229600" cy="5029200"/>
          </a:xfrm>
        </p:spPr>
        <p:txBody>
          <a:bodyPr/>
          <a:lstStyle/>
          <a:p>
            <a:endParaRPr lang="en-US"/>
          </a:p>
        </p:txBody>
      </p:sp>
      <p:sp>
        <p:nvSpPr>
          <p:cNvPr id="4" name="Footer Placeholder 3"/>
          <p:cNvSpPr>
            <a:spLocks noGrp="1"/>
          </p:cNvSpPr>
          <p:nvPr>
            <p:ph type="ftr" sz="quarter" idx="10"/>
          </p:nvPr>
        </p:nvSpPr>
        <p:spPr>
          <a:xfrm>
            <a:off x="6096000" y="6591300"/>
            <a:ext cx="3022600" cy="228600"/>
          </a:xfrm>
        </p:spPr>
        <p:txBody>
          <a:bodyPr/>
          <a:lstStyle>
            <a:lvl1pPr>
              <a:defRPr/>
            </a:lvl1pPr>
          </a:lstStyle>
          <a:p>
            <a:r>
              <a:rPr lang="en-US"/>
              <a:t>© Hardavellas</a:t>
            </a:r>
          </a:p>
        </p:txBody>
      </p:sp>
      <p:sp>
        <p:nvSpPr>
          <p:cNvPr id="5" name="Slide Number Placeholder 4"/>
          <p:cNvSpPr>
            <a:spLocks noGrp="1"/>
          </p:cNvSpPr>
          <p:nvPr>
            <p:ph type="sldNum" sz="quarter" idx="11"/>
          </p:nvPr>
        </p:nvSpPr>
        <p:spPr>
          <a:xfrm>
            <a:off x="2717800" y="6483350"/>
            <a:ext cx="2133600" cy="476250"/>
          </a:xfrm>
        </p:spPr>
        <p:txBody>
          <a:bodyPr/>
          <a:lstStyle>
            <a:lvl1pPr>
              <a:defRPr/>
            </a:lvl1pPr>
          </a:lstStyle>
          <a:p>
            <a:fld id="{00D431DE-0330-4FEE-8AB0-DFE77A8D0C1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58763"/>
            <a:ext cx="9144000" cy="6556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40386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6096000" y="6591300"/>
            <a:ext cx="3022600" cy="228600"/>
          </a:xfrm>
        </p:spPr>
        <p:txBody>
          <a:bodyPr/>
          <a:lstStyle>
            <a:lvl1pPr>
              <a:defRPr/>
            </a:lvl1pPr>
          </a:lstStyle>
          <a:p>
            <a:r>
              <a:rPr lang="en-US"/>
              <a:t>© Hardavellas</a:t>
            </a:r>
          </a:p>
        </p:txBody>
      </p:sp>
      <p:sp>
        <p:nvSpPr>
          <p:cNvPr id="7" name="Slide Number Placeholder 6"/>
          <p:cNvSpPr>
            <a:spLocks noGrp="1"/>
          </p:cNvSpPr>
          <p:nvPr>
            <p:ph type="sldNum" sz="quarter" idx="11"/>
          </p:nvPr>
        </p:nvSpPr>
        <p:spPr>
          <a:xfrm>
            <a:off x="2717800" y="6483350"/>
            <a:ext cx="2133600" cy="476250"/>
          </a:xfrm>
        </p:spPr>
        <p:txBody>
          <a:bodyPr/>
          <a:lstStyle>
            <a:lvl1pPr>
              <a:defRPr/>
            </a:lvl1pPr>
          </a:lstStyle>
          <a:p>
            <a:fld id="{7EA51D10-5908-430D-8A07-9464C5DEBE4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 Hardavellas</a:t>
            </a:r>
          </a:p>
        </p:txBody>
      </p:sp>
      <p:sp>
        <p:nvSpPr>
          <p:cNvPr id="5" name="Slide Number Placeholder 4"/>
          <p:cNvSpPr>
            <a:spLocks noGrp="1"/>
          </p:cNvSpPr>
          <p:nvPr>
            <p:ph type="sldNum" sz="quarter" idx="11"/>
          </p:nvPr>
        </p:nvSpPr>
        <p:spPr/>
        <p:txBody>
          <a:bodyPr/>
          <a:lstStyle>
            <a:lvl1pPr>
              <a:defRPr/>
            </a:lvl1pPr>
          </a:lstStyle>
          <a:p>
            <a:fld id="{1641CE1F-6BB4-4E05-B813-2B20BBA03CE6}"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 Hardavellas</a:t>
            </a:r>
          </a:p>
        </p:txBody>
      </p:sp>
      <p:sp>
        <p:nvSpPr>
          <p:cNvPr id="5" name="Slide Number Placeholder 4"/>
          <p:cNvSpPr>
            <a:spLocks noGrp="1"/>
          </p:cNvSpPr>
          <p:nvPr>
            <p:ph type="sldNum" sz="quarter" idx="11"/>
          </p:nvPr>
        </p:nvSpPr>
        <p:spPr/>
        <p:txBody>
          <a:bodyPr/>
          <a:lstStyle>
            <a:lvl1pPr>
              <a:defRPr/>
            </a:lvl1pPr>
          </a:lstStyle>
          <a:p>
            <a:fld id="{27D2DA92-E5AA-4CCC-AAD9-B875A6AA1DAD}"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 Hardavellas</a:t>
            </a:r>
          </a:p>
        </p:txBody>
      </p:sp>
      <p:sp>
        <p:nvSpPr>
          <p:cNvPr id="6" name="Slide Number Placeholder 5"/>
          <p:cNvSpPr>
            <a:spLocks noGrp="1"/>
          </p:cNvSpPr>
          <p:nvPr>
            <p:ph type="sldNum" sz="quarter" idx="11"/>
          </p:nvPr>
        </p:nvSpPr>
        <p:spPr/>
        <p:txBody>
          <a:bodyPr/>
          <a:lstStyle>
            <a:lvl1pPr>
              <a:defRPr/>
            </a:lvl1pPr>
          </a:lstStyle>
          <a:p>
            <a:fld id="{BBD98E05-8315-44F9-9936-8D6F3D77F7BC}"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 Hardavellas</a:t>
            </a:r>
          </a:p>
        </p:txBody>
      </p:sp>
      <p:sp>
        <p:nvSpPr>
          <p:cNvPr id="8" name="Slide Number Placeholder 7"/>
          <p:cNvSpPr>
            <a:spLocks noGrp="1"/>
          </p:cNvSpPr>
          <p:nvPr>
            <p:ph type="sldNum" sz="quarter" idx="11"/>
          </p:nvPr>
        </p:nvSpPr>
        <p:spPr/>
        <p:txBody>
          <a:bodyPr/>
          <a:lstStyle>
            <a:lvl1pPr>
              <a:defRPr/>
            </a:lvl1pPr>
          </a:lstStyle>
          <a:p>
            <a:fld id="{5069D996-E8A4-4950-A050-348E5B7C2547}"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 Hardavellas</a:t>
            </a:r>
          </a:p>
        </p:txBody>
      </p:sp>
      <p:sp>
        <p:nvSpPr>
          <p:cNvPr id="4" name="Slide Number Placeholder 3"/>
          <p:cNvSpPr>
            <a:spLocks noGrp="1"/>
          </p:cNvSpPr>
          <p:nvPr>
            <p:ph type="sldNum" sz="quarter" idx="11"/>
          </p:nvPr>
        </p:nvSpPr>
        <p:spPr/>
        <p:txBody>
          <a:bodyPr/>
          <a:lstStyle>
            <a:lvl1pPr>
              <a:defRPr/>
            </a:lvl1pPr>
          </a:lstStyle>
          <a:p>
            <a:fld id="{231BB211-E2B8-4AFA-9267-5CA18F911399}"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 Hardavellas</a:t>
            </a:r>
          </a:p>
        </p:txBody>
      </p:sp>
      <p:sp>
        <p:nvSpPr>
          <p:cNvPr id="3" name="Slide Number Placeholder 2"/>
          <p:cNvSpPr>
            <a:spLocks noGrp="1"/>
          </p:cNvSpPr>
          <p:nvPr>
            <p:ph type="sldNum" sz="quarter" idx="11"/>
          </p:nvPr>
        </p:nvSpPr>
        <p:spPr/>
        <p:txBody>
          <a:bodyPr/>
          <a:lstStyle>
            <a:lvl1pPr>
              <a:defRPr/>
            </a:lvl1pPr>
          </a:lstStyle>
          <a:p>
            <a:fld id="{931CE607-EE8B-472C-8A1F-0D90BB72AB43}"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 Hardavellas</a:t>
            </a:r>
          </a:p>
        </p:txBody>
      </p:sp>
      <p:sp>
        <p:nvSpPr>
          <p:cNvPr id="6" name="Slide Number Placeholder 5"/>
          <p:cNvSpPr>
            <a:spLocks noGrp="1"/>
          </p:cNvSpPr>
          <p:nvPr>
            <p:ph type="sldNum" sz="quarter" idx="11"/>
          </p:nvPr>
        </p:nvSpPr>
        <p:spPr/>
        <p:txBody>
          <a:bodyPr/>
          <a:lstStyle>
            <a:lvl1pPr>
              <a:defRPr/>
            </a:lvl1pPr>
          </a:lstStyle>
          <a:p>
            <a:fld id="{A7B95235-4E46-4B30-9480-FA92772A021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 Hardavellas</a:t>
            </a:r>
          </a:p>
        </p:txBody>
      </p:sp>
      <p:sp>
        <p:nvSpPr>
          <p:cNvPr id="6" name="Slide Number Placeholder 5"/>
          <p:cNvSpPr>
            <a:spLocks noGrp="1"/>
          </p:cNvSpPr>
          <p:nvPr>
            <p:ph type="sldNum" sz="quarter" idx="11"/>
          </p:nvPr>
        </p:nvSpPr>
        <p:spPr/>
        <p:txBody>
          <a:bodyPr/>
          <a:lstStyle>
            <a:lvl1pPr>
              <a:defRPr/>
            </a:lvl1pPr>
          </a:lstStyle>
          <a:p>
            <a:fld id="{A8CD95AC-27AB-47BD-B685-58D382620C6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21"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658813"/>
            <a:ext cx="9144000" cy="6556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457324"/>
            <a:ext cx="8229600" cy="4791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0" name="Rectangle 4"/>
          <p:cNvSpPr>
            <a:spLocks noGrp="1" noChangeArrowheads="1"/>
          </p:cNvSpPr>
          <p:nvPr>
            <p:ph type="ftr" sz="quarter" idx="3"/>
          </p:nvPr>
        </p:nvSpPr>
        <p:spPr bwMode="auto">
          <a:xfrm>
            <a:off x="6096000" y="6591300"/>
            <a:ext cx="302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000" b="1">
                <a:latin typeface="Calibri" pitchFamily="34" charset="0"/>
              </a:defRPr>
            </a:lvl1pPr>
          </a:lstStyle>
          <a:p>
            <a:r>
              <a:rPr lang="en-US" smtClean="0"/>
              <a:t>© Hardavellas</a:t>
            </a:r>
            <a:endParaRPr lang="en-US"/>
          </a:p>
        </p:txBody>
      </p:sp>
      <p:sp>
        <p:nvSpPr>
          <p:cNvPr id="4102" name="Rectangle 6"/>
          <p:cNvSpPr>
            <a:spLocks noGrp="1" noChangeArrowheads="1"/>
          </p:cNvSpPr>
          <p:nvPr>
            <p:ph type="sldNum" sz="quarter" idx="4"/>
          </p:nvPr>
        </p:nvSpPr>
        <p:spPr bwMode="auto">
          <a:xfrm>
            <a:off x="2717800" y="6483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atin typeface="Calibri" pitchFamily="34" charset="0"/>
              </a:defRPr>
            </a:lvl1pPr>
          </a:lstStyle>
          <a:p>
            <a:fld id="{78251EE7-771D-4FFA-9B3B-82299FD1D5D7}" type="slidenum">
              <a:rPr lang="en-US" smtClean="0"/>
              <a:pPr/>
              <a:t>‹#›</a:t>
            </a:fld>
            <a:endParaRPr lang="en-US" dirty="0"/>
          </a:p>
        </p:txBody>
      </p:sp>
      <p:grpSp>
        <p:nvGrpSpPr>
          <p:cNvPr id="13" name="Group 20"/>
          <p:cNvGrpSpPr>
            <a:grpSpLocks/>
          </p:cNvGrpSpPr>
          <p:nvPr userDrawn="1"/>
        </p:nvGrpSpPr>
        <p:grpSpPr bwMode="auto">
          <a:xfrm>
            <a:off x="0" y="0"/>
            <a:ext cx="9144000" cy="661988"/>
            <a:chOff x="0" y="0"/>
            <a:chExt cx="5760" cy="417"/>
          </a:xfrm>
        </p:grpSpPr>
        <p:sp>
          <p:nvSpPr>
            <p:cNvPr id="14" name="Rectangle 13"/>
            <p:cNvSpPr>
              <a:spLocks noChangeArrowheads="1"/>
            </p:cNvSpPr>
            <p:nvPr userDrawn="1"/>
          </p:nvSpPr>
          <p:spPr bwMode="auto">
            <a:xfrm>
              <a:off x="696" y="208"/>
              <a:ext cx="5064" cy="209"/>
            </a:xfrm>
            <a:prstGeom prst="rect">
              <a:avLst/>
            </a:prstGeom>
            <a:solidFill>
              <a:srgbClr val="571963"/>
            </a:solidFill>
            <a:ln w="9525">
              <a:noFill/>
              <a:miter lim="800000"/>
              <a:headEnd/>
              <a:tailEnd/>
            </a:ln>
            <a:effectLst/>
          </p:spPr>
          <p:txBody>
            <a:bodyPr wrap="none" anchor="ctr"/>
            <a:lstStyle/>
            <a:p>
              <a:endParaRPr lang="en-US"/>
            </a:p>
          </p:txBody>
        </p:sp>
        <p:sp>
          <p:nvSpPr>
            <p:cNvPr id="15" name="Rectangle 14"/>
            <p:cNvSpPr>
              <a:spLocks noChangeArrowheads="1"/>
            </p:cNvSpPr>
            <p:nvPr userDrawn="1"/>
          </p:nvSpPr>
          <p:spPr bwMode="auto">
            <a:xfrm>
              <a:off x="0" y="0"/>
              <a:ext cx="1219" cy="209"/>
            </a:xfrm>
            <a:prstGeom prst="rect">
              <a:avLst/>
            </a:prstGeom>
            <a:solidFill>
              <a:srgbClr val="333399"/>
            </a:solidFill>
            <a:ln w="9525">
              <a:noFill/>
              <a:miter lim="800000"/>
              <a:headEnd/>
              <a:tailEnd/>
            </a:ln>
            <a:effectLst/>
          </p:spPr>
          <p:txBody>
            <a:bodyPr wrap="none" anchor="ctr"/>
            <a:lstStyle/>
            <a:p>
              <a:endParaRPr lang="en-US"/>
            </a:p>
          </p:txBody>
        </p:sp>
        <p:pic>
          <p:nvPicPr>
            <p:cNvPr id="16" name="Picture 15" descr="McC"/>
            <p:cNvPicPr>
              <a:picLocks noChangeAspect="1" noChangeArrowheads="1"/>
            </p:cNvPicPr>
            <p:nvPr userDrawn="1"/>
          </p:nvPicPr>
          <p:blipFill>
            <a:blip r:embed="rId20" cstate="print"/>
            <a:srcRect/>
            <a:stretch>
              <a:fillRect/>
            </a:stretch>
          </p:blipFill>
          <p:spPr bwMode="auto">
            <a:xfrm>
              <a:off x="372" y="35"/>
              <a:ext cx="2241" cy="174"/>
            </a:xfrm>
            <a:prstGeom prst="rect">
              <a:avLst/>
            </a:prstGeom>
            <a:noFill/>
            <a:ln w="9525">
              <a:noFill/>
              <a:miter lim="800000"/>
              <a:headEnd/>
              <a:tailEnd/>
            </a:ln>
          </p:spPr>
        </p:pic>
        <p:pic>
          <p:nvPicPr>
            <p:cNvPr id="17" name="Picture 16" descr="NU"/>
            <p:cNvPicPr>
              <a:picLocks noChangeAspect="1" noChangeArrowheads="1"/>
            </p:cNvPicPr>
            <p:nvPr userDrawn="1"/>
          </p:nvPicPr>
          <p:blipFill>
            <a:blip r:embed="rId21" cstate="print"/>
            <a:srcRect/>
            <a:stretch>
              <a:fillRect/>
            </a:stretch>
          </p:blipFill>
          <p:spPr bwMode="auto">
            <a:xfrm>
              <a:off x="767" y="262"/>
              <a:ext cx="1518" cy="121"/>
            </a:xfrm>
            <a:prstGeom prst="rect">
              <a:avLst/>
            </a:prstGeom>
            <a:noFill/>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timing>
    <p:tnLst>
      <p:par>
        <p:cTn xmlns:p14="http://schemas.microsoft.com/office/powerpoint/2010/main" id="1" dur="indefinite" restart="never" nodeType="tmRoot"/>
      </p:par>
    </p:tnLst>
  </p:timing>
  <p:hf hdr="0" dt="0"/>
  <p:txStyles>
    <p:titleStyle>
      <a:lvl1pPr algn="ctr" rtl="0" fontAlgn="base">
        <a:spcBef>
          <a:spcPct val="0"/>
        </a:spcBef>
        <a:spcAft>
          <a:spcPct val="0"/>
        </a:spcAft>
        <a:defRPr sz="3400" b="1">
          <a:solidFill>
            <a:srgbClr val="000066"/>
          </a:solidFill>
          <a:latin typeface="Calibri" pitchFamily="34" charset="0"/>
          <a:ea typeface="+mj-ea"/>
          <a:cs typeface="+mj-cs"/>
        </a:defRPr>
      </a:lvl1pPr>
      <a:lvl2pPr algn="ctr" rtl="0" fontAlgn="base">
        <a:spcBef>
          <a:spcPct val="0"/>
        </a:spcBef>
        <a:spcAft>
          <a:spcPct val="0"/>
        </a:spcAft>
        <a:defRPr sz="3200" b="1">
          <a:solidFill>
            <a:srgbClr val="000066"/>
          </a:solidFill>
          <a:latin typeface="Verdana" pitchFamily="34" charset="0"/>
        </a:defRPr>
      </a:lvl2pPr>
      <a:lvl3pPr algn="ctr" rtl="0" fontAlgn="base">
        <a:spcBef>
          <a:spcPct val="0"/>
        </a:spcBef>
        <a:spcAft>
          <a:spcPct val="0"/>
        </a:spcAft>
        <a:defRPr sz="3200" b="1">
          <a:solidFill>
            <a:srgbClr val="000066"/>
          </a:solidFill>
          <a:latin typeface="Verdana" pitchFamily="34" charset="0"/>
        </a:defRPr>
      </a:lvl3pPr>
      <a:lvl4pPr algn="ctr" rtl="0" fontAlgn="base">
        <a:spcBef>
          <a:spcPct val="0"/>
        </a:spcBef>
        <a:spcAft>
          <a:spcPct val="0"/>
        </a:spcAft>
        <a:defRPr sz="3200" b="1">
          <a:solidFill>
            <a:srgbClr val="000066"/>
          </a:solidFill>
          <a:latin typeface="Verdana" pitchFamily="34" charset="0"/>
        </a:defRPr>
      </a:lvl4pPr>
      <a:lvl5pPr algn="ctr" rtl="0" fontAlgn="base">
        <a:spcBef>
          <a:spcPct val="0"/>
        </a:spcBef>
        <a:spcAft>
          <a:spcPct val="0"/>
        </a:spcAft>
        <a:defRPr sz="3200" b="1">
          <a:solidFill>
            <a:srgbClr val="000066"/>
          </a:solidFill>
          <a:latin typeface="Verdana" pitchFamily="34" charset="0"/>
        </a:defRPr>
      </a:lvl5pPr>
      <a:lvl6pPr marL="457200" algn="ctr" rtl="0" fontAlgn="base">
        <a:spcBef>
          <a:spcPct val="0"/>
        </a:spcBef>
        <a:spcAft>
          <a:spcPct val="0"/>
        </a:spcAft>
        <a:defRPr sz="3200" b="1">
          <a:solidFill>
            <a:srgbClr val="000066"/>
          </a:solidFill>
          <a:latin typeface="Verdana" pitchFamily="34" charset="0"/>
        </a:defRPr>
      </a:lvl6pPr>
      <a:lvl7pPr marL="914400" algn="ctr" rtl="0" fontAlgn="base">
        <a:spcBef>
          <a:spcPct val="0"/>
        </a:spcBef>
        <a:spcAft>
          <a:spcPct val="0"/>
        </a:spcAft>
        <a:defRPr sz="3200" b="1">
          <a:solidFill>
            <a:srgbClr val="000066"/>
          </a:solidFill>
          <a:latin typeface="Verdana" pitchFamily="34" charset="0"/>
        </a:defRPr>
      </a:lvl7pPr>
      <a:lvl8pPr marL="1371600" algn="ctr" rtl="0" fontAlgn="base">
        <a:spcBef>
          <a:spcPct val="0"/>
        </a:spcBef>
        <a:spcAft>
          <a:spcPct val="0"/>
        </a:spcAft>
        <a:defRPr sz="3200" b="1">
          <a:solidFill>
            <a:srgbClr val="000066"/>
          </a:solidFill>
          <a:latin typeface="Verdana" pitchFamily="34" charset="0"/>
        </a:defRPr>
      </a:lvl8pPr>
      <a:lvl9pPr marL="1828800" algn="ctr" rtl="0" fontAlgn="base">
        <a:spcBef>
          <a:spcPct val="0"/>
        </a:spcBef>
        <a:spcAft>
          <a:spcPct val="0"/>
        </a:spcAft>
        <a:defRPr sz="3200" b="1">
          <a:solidFill>
            <a:srgbClr val="000066"/>
          </a:solidFill>
          <a:latin typeface="Verdana" pitchFamily="34" charset="0"/>
        </a:defRPr>
      </a:lvl9pPr>
    </p:titleStyle>
    <p:bodyStyle>
      <a:lvl1pPr marL="342900" indent="-342900" algn="l" rtl="0" fontAlgn="base">
        <a:spcBef>
          <a:spcPct val="20000"/>
        </a:spcBef>
        <a:spcAft>
          <a:spcPct val="0"/>
        </a:spcAft>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SzPct val="60000"/>
        <a:buFont typeface="Wingdings" pitchFamily="2" charset="2"/>
        <a:buChar char="q"/>
        <a:defRPr sz="2400">
          <a:solidFill>
            <a:schemeClr val="tx1"/>
          </a:solidFill>
          <a:latin typeface="Calibri" pitchFamily="34" charset="0"/>
        </a:defRPr>
      </a:lvl2pPr>
      <a:lvl3pPr marL="1143000" indent="-228600" algn="l" rtl="0" fontAlgn="base">
        <a:spcBef>
          <a:spcPct val="20000"/>
        </a:spcBef>
        <a:spcAft>
          <a:spcPct val="0"/>
        </a:spcAft>
        <a:buFont typeface="Wingdings" pitchFamily="2" charset="2"/>
        <a:buChar char="§"/>
        <a:defRPr sz="2400">
          <a:solidFill>
            <a:schemeClr val="tx1"/>
          </a:solidFill>
          <a:latin typeface="Calibri" pitchFamily="34" charset="0"/>
        </a:defRPr>
      </a:lvl3pPr>
      <a:lvl4pPr marL="1600200" indent="-228600" algn="l" rtl="0" fontAlgn="base">
        <a:spcBef>
          <a:spcPct val="20000"/>
        </a:spcBef>
        <a:spcAft>
          <a:spcPct val="0"/>
        </a:spcAft>
        <a:buSzPct val="80000"/>
        <a:buChar char="o"/>
        <a:defRPr sz="2000">
          <a:solidFill>
            <a:schemeClr val="tx1"/>
          </a:solidFill>
          <a:latin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4.gif"/><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chart" Target="../charts/chart11.xml"/><Relationship Id="rId5" Type="http://schemas.openxmlformats.org/officeDocument/2006/relationships/chart" Target="../charts/chart12.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image" Target="../media/image4.gif"/><Relationship Id="rId5"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gif"/></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4.gif"/><Relationship Id="rId6"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0" y="1295293"/>
            <a:ext cx="9144000" cy="2003425"/>
          </a:xfrm>
        </p:spPr>
        <p:txBody>
          <a:bodyPr/>
          <a:lstStyle/>
          <a:p>
            <a:r>
              <a:rPr lang="en-US" sz="5200" dirty="0" smtClean="0"/>
              <a:t>The Rise of Dark Silicon</a:t>
            </a:r>
            <a:endParaRPr lang="en-US" sz="5200" dirty="0"/>
          </a:p>
        </p:txBody>
      </p:sp>
      <p:sp>
        <p:nvSpPr>
          <p:cNvPr id="57348" name="Text Box 4"/>
          <p:cNvSpPr txBox="1">
            <a:spLocks noChangeArrowheads="1"/>
          </p:cNvSpPr>
          <p:nvPr/>
        </p:nvSpPr>
        <p:spPr bwMode="auto">
          <a:xfrm>
            <a:off x="974725" y="3949700"/>
            <a:ext cx="7185025" cy="1162050"/>
          </a:xfrm>
          <a:prstGeom prst="rect">
            <a:avLst/>
          </a:prstGeom>
          <a:noFill/>
          <a:ln w="9525">
            <a:noFill/>
            <a:miter lim="800000"/>
            <a:headEnd/>
            <a:tailEnd/>
          </a:ln>
          <a:effectLst/>
        </p:spPr>
        <p:txBody>
          <a:bodyPr>
            <a:spAutoFit/>
          </a:bodyPr>
          <a:lstStyle/>
          <a:p>
            <a:pPr>
              <a:buFontTx/>
              <a:buNone/>
            </a:pPr>
            <a:endParaRPr lang="en-US" sz="1800"/>
          </a:p>
          <a:p>
            <a:pPr>
              <a:lnSpc>
                <a:spcPct val="60000"/>
              </a:lnSpc>
              <a:buFontTx/>
              <a:buNone/>
            </a:pPr>
            <a:endParaRPr lang="en-US" sz="1800"/>
          </a:p>
          <a:p>
            <a:pPr>
              <a:buFontTx/>
              <a:buNone/>
            </a:pPr>
            <a:endParaRPr lang="en-US" sz="1400"/>
          </a:p>
          <a:p>
            <a:pPr algn="l">
              <a:spcBef>
                <a:spcPct val="50000"/>
              </a:spcBef>
              <a:buFontTx/>
              <a:buNone/>
            </a:pPr>
            <a:endParaRPr lang="en-US" sz="1400"/>
          </a:p>
        </p:txBody>
      </p:sp>
      <p:sp>
        <p:nvSpPr>
          <p:cNvPr id="57349" name="Line 5"/>
          <p:cNvSpPr>
            <a:spLocks noChangeShapeType="1"/>
          </p:cNvSpPr>
          <p:nvPr/>
        </p:nvSpPr>
        <p:spPr bwMode="auto">
          <a:xfrm>
            <a:off x="584200" y="3879542"/>
            <a:ext cx="8001000" cy="0"/>
          </a:xfrm>
          <a:prstGeom prst="line">
            <a:avLst/>
          </a:prstGeom>
          <a:noFill/>
          <a:ln w="57150">
            <a:solidFill>
              <a:schemeClr val="bg2"/>
            </a:solidFill>
            <a:round/>
            <a:headEnd/>
            <a:tailEnd/>
          </a:ln>
          <a:effectLst/>
        </p:spPr>
        <p:txBody>
          <a:bodyPr wrap="none" anchor="ctr"/>
          <a:lstStyle/>
          <a:p>
            <a:endParaRPr lang="en-US"/>
          </a:p>
        </p:txBody>
      </p:sp>
      <p:sp>
        <p:nvSpPr>
          <p:cNvPr id="7" name="Rectangle 3"/>
          <p:cNvSpPr>
            <a:spLocks noGrp="1" noChangeArrowheads="1"/>
          </p:cNvSpPr>
          <p:nvPr>
            <p:ph type="subTitle" idx="1"/>
          </p:nvPr>
        </p:nvSpPr>
        <p:spPr>
          <a:xfrm>
            <a:off x="596900" y="3927470"/>
            <a:ext cx="8039100" cy="1165230"/>
          </a:xfrm>
        </p:spPr>
        <p:txBody>
          <a:bodyPr/>
          <a:lstStyle/>
          <a:p>
            <a:pPr algn="r"/>
            <a:r>
              <a:rPr lang="en-US" sz="2800" dirty="0" smtClean="0"/>
              <a:t>Nikos </a:t>
            </a:r>
            <a:r>
              <a:rPr lang="en-US" sz="2800" dirty="0" err="1" smtClean="0"/>
              <a:t>Hardavellas</a:t>
            </a:r>
            <a:endParaRPr lang="en-US" sz="2800" dirty="0" smtClean="0"/>
          </a:p>
          <a:p>
            <a:pPr algn="r"/>
            <a:r>
              <a:rPr lang="en-US" sz="2800" dirty="0" smtClean="0"/>
              <a:t>Northwestern University, EECS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of Operational Voltage</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10</a:t>
            </a:fld>
            <a:endParaRPr lang="en-US"/>
          </a:p>
        </p:txBody>
      </p:sp>
      <p:pic>
        <p:nvPicPr>
          <p:cNvPr id="6" name="Picture 5"/>
          <p:cNvPicPr>
            <a:picLocks noChangeAspect="1"/>
          </p:cNvPicPr>
          <p:nvPr/>
        </p:nvPicPr>
        <p:blipFill>
          <a:blip r:embed="rId3"/>
          <a:stretch>
            <a:fillRect/>
          </a:stretch>
        </p:blipFill>
        <p:spPr>
          <a:xfrm>
            <a:off x="421812" y="2108792"/>
            <a:ext cx="8430088" cy="3123608"/>
          </a:xfrm>
          <a:prstGeom prst="rect">
            <a:avLst/>
          </a:prstGeom>
        </p:spPr>
      </p:pic>
      <p:sp>
        <p:nvSpPr>
          <p:cNvPr id="7" name="TextBox 6"/>
          <p:cNvSpPr txBox="1"/>
          <p:nvPr/>
        </p:nvSpPr>
        <p:spPr>
          <a:xfrm>
            <a:off x="5625904" y="5080000"/>
            <a:ext cx="2943735" cy="338554"/>
          </a:xfrm>
          <a:prstGeom prst="rect">
            <a:avLst/>
          </a:prstGeom>
          <a:noFill/>
        </p:spPr>
        <p:txBody>
          <a:bodyPr wrap="none" rtlCol="0">
            <a:spAutoFit/>
          </a:bodyPr>
          <a:lstStyle/>
          <a:p>
            <a:pPr>
              <a:buNone/>
            </a:pPr>
            <a:r>
              <a:rPr lang="en-US" sz="1600" dirty="0" smtClean="0"/>
              <a:t>[Watanabe et al., ISCA’10]</a:t>
            </a:r>
            <a:endParaRPr lang="en-US" sz="1600" dirty="0"/>
          </a:p>
        </p:txBody>
      </p:sp>
      <p:sp>
        <p:nvSpPr>
          <p:cNvPr id="8" name="Rectangle 7"/>
          <p:cNvSpPr>
            <a:spLocks noChangeArrowheads="1"/>
          </p:cNvSpPr>
          <p:nvPr/>
        </p:nvSpPr>
        <p:spPr bwMode="auto">
          <a:xfrm>
            <a:off x="12700" y="5994400"/>
            <a:ext cx="9131300" cy="515938"/>
          </a:xfrm>
          <a:prstGeom prst="rect">
            <a:avLst/>
          </a:prstGeom>
          <a:solidFill>
            <a:srgbClr val="FFFF99"/>
          </a:solidFill>
          <a:ln w="9525" algn="ctr">
            <a:noFill/>
            <a:miter lim="800000"/>
            <a:headEnd/>
            <a:tailEnd/>
          </a:ln>
          <a:effectLst/>
        </p:spPr>
        <p:txBody>
          <a:bodyPr/>
          <a:lstStyle/>
          <a:p>
            <a:pPr>
              <a:buBlip>
                <a:blip r:embed="rId4"/>
              </a:buBlip>
            </a:pPr>
            <a:r>
              <a:rPr lang="en-US" dirty="0" smtClean="0">
                <a:latin typeface="Calibri" pitchFamily="34" charset="0"/>
              </a:rPr>
              <a:t> Shrinking range of operational voltage hampers voltage-freq. scaling</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Server Energy Go?</a:t>
            </a:r>
            <a:endParaRPr lang="en-US" dirty="0"/>
          </a:p>
        </p:txBody>
      </p:sp>
      <p:sp>
        <p:nvSpPr>
          <p:cNvPr id="3" name="Content Placeholder 2"/>
          <p:cNvSpPr>
            <a:spLocks noGrp="1"/>
          </p:cNvSpPr>
          <p:nvPr>
            <p:ph idx="1"/>
          </p:nvPr>
        </p:nvSpPr>
        <p:spPr/>
        <p:txBody>
          <a:bodyPr/>
          <a:lstStyle/>
          <a:p>
            <a:pPr marL="0" indent="0">
              <a:buNone/>
            </a:pPr>
            <a:r>
              <a:rPr lang="en-US" dirty="0"/>
              <a:t>Many sources of power consumption:</a:t>
            </a:r>
          </a:p>
          <a:p>
            <a:r>
              <a:rPr lang="en-US" dirty="0" smtClean="0"/>
              <a:t>Server </a:t>
            </a:r>
            <a:r>
              <a:rPr lang="en-US" dirty="0"/>
              <a:t>only </a:t>
            </a:r>
            <a:r>
              <a:rPr lang="en-US" sz="1800" dirty="0"/>
              <a:t>[Fan, ISCA’07]</a:t>
            </a:r>
            <a:endParaRPr lang="en-US" dirty="0"/>
          </a:p>
          <a:p>
            <a:pPr lvl="1"/>
            <a:r>
              <a:rPr lang="en-US" b="1" dirty="0" smtClean="0">
                <a:solidFill>
                  <a:srgbClr val="FF0000"/>
                </a:solidFill>
              </a:rPr>
              <a:t>Processor </a:t>
            </a:r>
            <a:r>
              <a:rPr lang="en-US" b="1" dirty="0">
                <a:solidFill>
                  <a:srgbClr val="FF0000"/>
                </a:solidFill>
              </a:rPr>
              <a:t>chips (37%</a:t>
            </a:r>
            <a:r>
              <a:rPr lang="en-US" b="1" dirty="0" smtClean="0">
                <a:solidFill>
                  <a:srgbClr val="FF0000"/>
                </a:solidFill>
              </a:rPr>
              <a:t>)</a:t>
            </a:r>
          </a:p>
          <a:p>
            <a:pPr lvl="1"/>
            <a:r>
              <a:rPr lang="cs-CZ" dirty="0" err="1" smtClean="0"/>
              <a:t>Memory</a:t>
            </a:r>
            <a:r>
              <a:rPr lang="cs-CZ" dirty="0" smtClean="0"/>
              <a:t> </a:t>
            </a:r>
            <a:r>
              <a:rPr lang="cs-CZ" dirty="0"/>
              <a:t>(17%)</a:t>
            </a:r>
          </a:p>
          <a:p>
            <a:pPr lvl="1"/>
            <a:r>
              <a:rPr lang="cs-CZ" dirty="0" err="1" smtClean="0"/>
              <a:t>Peripherals</a:t>
            </a:r>
            <a:r>
              <a:rPr lang="cs-CZ" dirty="0" smtClean="0"/>
              <a:t> </a:t>
            </a:r>
            <a:r>
              <a:rPr lang="cs-CZ" dirty="0"/>
              <a:t>(29%)</a:t>
            </a:r>
          </a:p>
          <a:p>
            <a:pPr lvl="1"/>
            <a:r>
              <a:rPr lang="cs-CZ" dirty="0" smtClean="0"/>
              <a:t>…</a:t>
            </a:r>
            <a:endParaRPr lang="cs-CZ" dirty="0"/>
          </a:p>
          <a:p>
            <a:r>
              <a:rPr lang="cs-CZ" dirty="0" err="1" smtClean="0"/>
              <a:t>Infrastructure</a:t>
            </a:r>
            <a:r>
              <a:rPr lang="cs-CZ" dirty="0" smtClean="0"/>
              <a:t> </a:t>
            </a:r>
            <a:r>
              <a:rPr lang="cs-CZ" dirty="0"/>
              <a:t>(</a:t>
            </a:r>
            <a:r>
              <a:rPr lang="cs-CZ" dirty="0" err="1"/>
              <a:t>another</a:t>
            </a:r>
            <a:r>
              <a:rPr lang="cs-CZ" dirty="0"/>
              <a:t> 50%)</a:t>
            </a:r>
          </a:p>
          <a:p>
            <a:pPr lvl="1"/>
            <a:r>
              <a:rPr lang="cs-CZ" dirty="0" err="1" smtClean="0"/>
              <a:t>Cooling</a:t>
            </a:r>
            <a:endParaRPr lang="cs-CZ" dirty="0"/>
          </a:p>
          <a:p>
            <a:pPr lvl="1"/>
            <a:r>
              <a:rPr lang="cs-CZ" dirty="0" err="1" smtClean="0"/>
              <a:t>Power</a:t>
            </a:r>
            <a:r>
              <a:rPr lang="cs-CZ" dirty="0" smtClean="0"/>
              <a:t> </a:t>
            </a:r>
            <a:r>
              <a:rPr lang="cs-CZ" dirty="0" err="1"/>
              <a:t>distribution</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11</a:t>
            </a:fld>
            <a:endParaRPr lang="en-US"/>
          </a:p>
        </p:txBody>
      </p:sp>
    </p:spTree>
    <p:extLst>
      <p:ext uri="{BB962C8B-B14F-4D97-AF65-F5344CB8AC3E}">
        <p14:creationId xmlns:p14="http://schemas.microsoft.com/office/powerpoint/2010/main" val="756363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Study of Server Chip Scalability</a:t>
            </a:r>
            <a:endParaRPr lang="en-US" dirty="0"/>
          </a:p>
        </p:txBody>
      </p:sp>
      <p:sp>
        <p:nvSpPr>
          <p:cNvPr id="3" name="Content Placeholder 2"/>
          <p:cNvSpPr>
            <a:spLocks noGrp="1"/>
          </p:cNvSpPr>
          <p:nvPr>
            <p:ph idx="1"/>
          </p:nvPr>
        </p:nvSpPr>
        <p:spPr/>
        <p:txBody>
          <a:bodyPr/>
          <a:lstStyle/>
          <a:p>
            <a:r>
              <a:rPr lang="en-US" dirty="0"/>
              <a:t>Actual server workloads today</a:t>
            </a:r>
          </a:p>
          <a:p>
            <a:pPr lvl="1"/>
            <a:r>
              <a:rPr lang="en-US" dirty="0" smtClean="0"/>
              <a:t>Easily </a:t>
            </a:r>
            <a:r>
              <a:rPr lang="en-US" dirty="0"/>
              <a:t>parallelizable (performance-scalable</a:t>
            </a:r>
            <a:r>
              <a:rPr lang="en-US" dirty="0" smtClean="0"/>
              <a:t>)</a:t>
            </a:r>
          </a:p>
          <a:p>
            <a:pPr lvl="1"/>
            <a:endParaRPr lang="en-US" dirty="0"/>
          </a:p>
          <a:p>
            <a:r>
              <a:rPr lang="en-US" dirty="0"/>
              <a:t>Actual physical char. of processors/memory</a:t>
            </a:r>
          </a:p>
          <a:p>
            <a:pPr lvl="1"/>
            <a:r>
              <a:rPr lang="en-US" dirty="0"/>
              <a:t>ITRS projections for technology nodes</a:t>
            </a:r>
          </a:p>
          <a:p>
            <a:pPr lvl="1"/>
            <a:r>
              <a:rPr lang="en-US" dirty="0"/>
              <a:t>Modeled power/performance across </a:t>
            </a:r>
            <a:r>
              <a:rPr lang="en-US" dirty="0" smtClean="0"/>
              <a:t>nodes</a:t>
            </a:r>
          </a:p>
          <a:p>
            <a:pPr lvl="1"/>
            <a:endParaRPr lang="en-US" dirty="0"/>
          </a:p>
          <a:p>
            <a:r>
              <a:rPr lang="en-US" dirty="0"/>
              <a:t>For server </a:t>
            </a:r>
            <a:r>
              <a:rPr lang="en-US" dirty="0" smtClean="0"/>
              <a:t>chips</a:t>
            </a:r>
          </a:p>
          <a:p>
            <a:pPr lvl="1"/>
            <a:r>
              <a:rPr lang="en-US" dirty="0" smtClean="0"/>
              <a:t>Bandwidth </a:t>
            </a:r>
            <a:r>
              <a:rPr lang="en-US" dirty="0"/>
              <a:t>is near-term </a:t>
            </a:r>
            <a:r>
              <a:rPr lang="en-US" dirty="0" smtClean="0"/>
              <a:t>limiter</a:t>
            </a:r>
          </a:p>
          <a:p>
            <a:pPr marL="457200" lvl="1" indent="0">
              <a:buNone/>
            </a:pPr>
            <a:r>
              <a:rPr lang="en-US" b="1" dirty="0" smtClean="0">
                <a:solidFill>
                  <a:srgbClr val="FF0000"/>
                </a:solidFill>
              </a:rPr>
              <a:t>→ </a:t>
            </a:r>
            <a:r>
              <a:rPr lang="en-US" b="1" dirty="0">
                <a:solidFill>
                  <a:srgbClr val="FF0000"/>
                </a:solidFill>
              </a:rPr>
              <a:t>Energy is the ultimate limiter</a:t>
            </a:r>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12</a:t>
            </a:fld>
            <a:endParaRPr lang="en-US"/>
          </a:p>
        </p:txBody>
      </p:sp>
    </p:spTree>
    <p:extLst>
      <p:ext uri="{BB962C8B-B14F-4D97-AF65-F5344CB8AC3E}">
        <p14:creationId xmlns:p14="http://schemas.microsoft.com/office/powerpoint/2010/main" val="33395079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First-Order Analytical Modeling</a:t>
            </a:r>
            <a:endParaRPr lang="en-US" dirty="0"/>
          </a:p>
        </p:txBody>
      </p:sp>
      <p:sp>
        <p:nvSpPr>
          <p:cNvPr id="3" name="Content Placeholder 2"/>
          <p:cNvSpPr>
            <a:spLocks noGrp="1"/>
          </p:cNvSpPr>
          <p:nvPr>
            <p:ph idx="1"/>
          </p:nvPr>
        </p:nvSpPr>
        <p:spPr>
          <a:xfrm>
            <a:off x="272134" y="1304924"/>
            <a:ext cx="8695102" cy="5349876"/>
          </a:xfrm>
        </p:spPr>
        <p:txBody>
          <a:bodyPr/>
          <a:lstStyle/>
          <a:p>
            <a:pPr algn="r">
              <a:buClr>
                <a:schemeClr val="accent1"/>
              </a:buClr>
              <a:buSzPct val="135000"/>
              <a:buNone/>
            </a:pPr>
            <a:r>
              <a:rPr lang="en-US" sz="1800" b="1" dirty="0" smtClean="0">
                <a:solidFill>
                  <a:srgbClr val="333399"/>
                </a:solidFill>
              </a:rPr>
              <a:t>[Hardavellas, IEEE Micro 2011]</a:t>
            </a:r>
          </a:p>
          <a:p>
            <a:pPr>
              <a:buClr>
                <a:schemeClr val="accent1"/>
              </a:buClr>
              <a:buSzPct val="135000"/>
              <a:buNone/>
            </a:pPr>
            <a:endParaRPr lang="en-US" sz="800" b="1" dirty="0"/>
          </a:p>
          <a:p>
            <a:pPr>
              <a:buClr>
                <a:schemeClr val="accent1"/>
              </a:buClr>
              <a:buSzPct val="135000"/>
              <a:buNone/>
            </a:pPr>
            <a:r>
              <a:rPr lang="en-US" b="1" dirty="0" smtClean="0"/>
              <a:t>Physical characteristics modeled after </a:t>
            </a:r>
            <a:r>
              <a:rPr lang="en-US" b="1" dirty="0" err="1" smtClean="0"/>
              <a:t>UltraSPARC</a:t>
            </a:r>
            <a:r>
              <a:rPr lang="en-US" b="1" dirty="0" smtClean="0"/>
              <a:t> T2, ARM11</a:t>
            </a:r>
          </a:p>
          <a:p>
            <a:pPr>
              <a:buClr>
                <a:srgbClr val="000099"/>
              </a:buClr>
              <a:buSzPct val="135000"/>
              <a:buFont typeface="Wingdings" pitchFamily="2" charset="2"/>
              <a:buChar char="§"/>
            </a:pPr>
            <a:r>
              <a:rPr lang="en-US" b="1" dirty="0" smtClean="0">
                <a:solidFill>
                  <a:srgbClr val="000099"/>
                </a:solidFill>
              </a:rPr>
              <a:t>Area:</a:t>
            </a:r>
            <a:r>
              <a:rPr lang="en-US" dirty="0" smtClean="0">
                <a:solidFill>
                  <a:srgbClr val="000099"/>
                </a:solidFill>
              </a:rPr>
              <a:t> </a:t>
            </a:r>
            <a:r>
              <a:rPr lang="en-US" dirty="0" smtClean="0"/>
              <a:t>Cores + caches = 72% die, scaled across technologies</a:t>
            </a:r>
          </a:p>
          <a:p>
            <a:pPr>
              <a:buClr>
                <a:srgbClr val="000099"/>
              </a:buClr>
              <a:buSzPct val="135000"/>
              <a:buFont typeface="Wingdings" pitchFamily="2" charset="2"/>
              <a:buChar char="§"/>
            </a:pPr>
            <a:r>
              <a:rPr lang="en-US" b="1" dirty="0" smtClean="0">
                <a:solidFill>
                  <a:srgbClr val="000099"/>
                </a:solidFill>
              </a:rPr>
              <a:t>Power: </a:t>
            </a:r>
            <a:r>
              <a:rPr lang="en-US" dirty="0" smtClean="0"/>
              <a:t>ITRS projections of </a:t>
            </a:r>
            <a:r>
              <a:rPr lang="en-US" dirty="0" err="1"/>
              <a:t>V</a:t>
            </a:r>
            <a:r>
              <a:rPr lang="en-US" baseline="-25000" dirty="0" err="1"/>
              <a:t>dd</a:t>
            </a:r>
            <a:r>
              <a:rPr lang="en-US" dirty="0"/>
              <a:t>, </a:t>
            </a:r>
            <a:r>
              <a:rPr lang="en-US" dirty="0" err="1"/>
              <a:t>V</a:t>
            </a:r>
            <a:r>
              <a:rPr lang="en-US" baseline="-25000" dirty="0" err="1"/>
              <a:t>th</a:t>
            </a:r>
            <a:r>
              <a:rPr lang="en-US" dirty="0"/>
              <a:t>, </a:t>
            </a:r>
            <a:r>
              <a:rPr lang="en-US" dirty="0" err="1"/>
              <a:t>C</a:t>
            </a:r>
            <a:r>
              <a:rPr lang="en-US" baseline="-25000" dirty="0" err="1"/>
              <a:t>gate</a:t>
            </a:r>
            <a:r>
              <a:rPr lang="en-US" dirty="0"/>
              <a:t>, </a:t>
            </a:r>
            <a:r>
              <a:rPr lang="en-US" dirty="0" err="1"/>
              <a:t>I</a:t>
            </a:r>
            <a:r>
              <a:rPr lang="en-US" baseline="-25000" dirty="0" err="1"/>
              <a:t>sub</a:t>
            </a:r>
            <a:r>
              <a:rPr lang="en-US" dirty="0"/>
              <a:t>, </a:t>
            </a:r>
            <a:r>
              <a:rPr lang="en-US" dirty="0" err="1" smtClean="0"/>
              <a:t>W</a:t>
            </a:r>
            <a:r>
              <a:rPr lang="en-US" baseline="-25000" dirty="0" err="1" smtClean="0"/>
              <a:t>gate</a:t>
            </a:r>
            <a:r>
              <a:rPr lang="en-US" dirty="0" smtClean="0"/>
              <a:t>, S</a:t>
            </a:r>
            <a:r>
              <a:rPr lang="en-US" baseline="-25000" dirty="0" smtClean="0"/>
              <a:t>0</a:t>
            </a:r>
            <a:endParaRPr lang="en-US" b="1" dirty="0" smtClean="0">
              <a:solidFill>
                <a:srgbClr val="000099"/>
              </a:solidFill>
            </a:endParaRPr>
          </a:p>
          <a:p>
            <a:pPr lvl="1">
              <a:buSzPct val="70000"/>
              <a:buFont typeface="Courier New"/>
              <a:buChar char="o"/>
            </a:pPr>
            <a:r>
              <a:rPr lang="en-US" dirty="0" smtClean="0"/>
              <a:t>Active: </a:t>
            </a:r>
            <a:r>
              <a:rPr lang="en-US" dirty="0"/>
              <a:t>c</a:t>
            </a:r>
            <a:r>
              <a:rPr lang="en-US" dirty="0" smtClean="0"/>
              <a:t>ores=f(GHz), cache=f(access rate), </a:t>
            </a:r>
            <a:r>
              <a:rPr lang="en-US" dirty="0" err="1" smtClean="0"/>
              <a:t>NoC</a:t>
            </a:r>
            <a:r>
              <a:rPr lang="en-US" dirty="0" smtClean="0"/>
              <a:t>=f(hops)</a:t>
            </a:r>
          </a:p>
          <a:p>
            <a:pPr lvl="1">
              <a:buSzPct val="70000"/>
              <a:buFont typeface="Courier New"/>
              <a:buChar char="o"/>
            </a:pPr>
            <a:r>
              <a:rPr lang="en-US" dirty="0" smtClean="0"/>
              <a:t>Leakage: f(area)</a:t>
            </a:r>
            <a:r>
              <a:rPr lang="en-US" dirty="0"/>
              <a:t>, </a:t>
            </a:r>
            <a:r>
              <a:rPr lang="en-US" dirty="0" smtClean="0"/>
              <a:t>f(devices), 66</a:t>
            </a:r>
            <a:r>
              <a:rPr lang="en-US" baseline="30000" dirty="0" smtClean="0"/>
              <a:t>o</a:t>
            </a:r>
            <a:r>
              <a:rPr lang="en-US" dirty="0" smtClean="0"/>
              <a:t>C</a:t>
            </a:r>
          </a:p>
          <a:p>
            <a:pPr lvl="1">
              <a:buSzPct val="70000"/>
              <a:buFont typeface="Courier New"/>
              <a:buChar char="o"/>
            </a:pPr>
            <a:r>
              <a:rPr lang="en-US" dirty="0" smtClean="0"/>
              <a:t>Devices/ITRS: Bulk Planar CMOS, UTB-FD SOI, </a:t>
            </a:r>
            <a:r>
              <a:rPr lang="en-US" dirty="0" err="1" smtClean="0"/>
              <a:t>FinFETs</a:t>
            </a:r>
            <a:r>
              <a:rPr lang="en-US" dirty="0" smtClean="0"/>
              <a:t>, HP/LOP</a:t>
            </a:r>
            <a:endParaRPr lang="en-US" dirty="0"/>
          </a:p>
          <a:p>
            <a:pPr>
              <a:buClr>
                <a:srgbClr val="000099"/>
              </a:buClr>
              <a:buSzPct val="135000"/>
              <a:buFont typeface="Wingdings" pitchFamily="2" charset="2"/>
              <a:buChar char="§"/>
            </a:pPr>
            <a:r>
              <a:rPr lang="en-US" b="1" dirty="0">
                <a:solidFill>
                  <a:srgbClr val="000099"/>
                </a:solidFill>
              </a:rPr>
              <a:t> </a:t>
            </a:r>
            <a:r>
              <a:rPr lang="en-US" b="1" dirty="0" smtClean="0">
                <a:solidFill>
                  <a:srgbClr val="000099"/>
                </a:solidFill>
              </a:rPr>
              <a:t>Bandwidth:</a:t>
            </a:r>
            <a:endParaRPr lang="en-US" b="1" dirty="0">
              <a:solidFill>
                <a:srgbClr val="000099"/>
              </a:solidFill>
            </a:endParaRPr>
          </a:p>
          <a:p>
            <a:pPr lvl="1">
              <a:buSzPct val="70000"/>
              <a:buFont typeface="Courier New"/>
              <a:buChar char="o"/>
            </a:pPr>
            <a:r>
              <a:rPr lang="en-US" dirty="0" smtClean="0"/>
              <a:t>ITRS projections on I/O pins, off-chip clock, f(miss, GHz)</a:t>
            </a:r>
          </a:p>
          <a:p>
            <a:pPr>
              <a:buClr>
                <a:srgbClr val="000099"/>
              </a:buClr>
              <a:buSzPct val="135000"/>
              <a:buFont typeface="Wingdings" pitchFamily="2" charset="2"/>
              <a:buChar char="§"/>
            </a:pPr>
            <a:r>
              <a:rPr lang="en-US" b="1" dirty="0" smtClean="0">
                <a:solidFill>
                  <a:srgbClr val="000099"/>
                </a:solidFill>
              </a:rPr>
              <a:t> Performance: </a:t>
            </a:r>
            <a:r>
              <a:rPr lang="en-US" dirty="0"/>
              <a:t>CPI </a:t>
            </a:r>
            <a:r>
              <a:rPr lang="en-US" dirty="0" smtClean="0"/>
              <a:t>model based </a:t>
            </a:r>
            <a:r>
              <a:rPr lang="en-US" dirty="0"/>
              <a:t>on miss rate</a:t>
            </a:r>
            <a:endParaRPr lang="en-US" b="1" dirty="0" smtClean="0">
              <a:solidFill>
                <a:srgbClr val="000099"/>
              </a:solidFill>
            </a:endParaRPr>
          </a:p>
          <a:p>
            <a:pPr lvl="1">
              <a:buSzPct val="70000"/>
              <a:buFont typeface="Courier New"/>
              <a:buChar char="o"/>
            </a:pPr>
            <a:r>
              <a:rPr lang="en-US" dirty="0" smtClean="0"/>
              <a:t>Parameters from real server workloads (DB2, Oracle, Apache)</a:t>
            </a:r>
          </a:p>
          <a:p>
            <a:pPr lvl="1">
              <a:buSzPct val="70000"/>
              <a:buFont typeface="Courier New"/>
              <a:buChar char="o"/>
            </a:pPr>
            <a:r>
              <a:rPr lang="en-US" dirty="0" smtClean="0"/>
              <a:t>Cache miss rate model (validated), Amdahl &amp; </a:t>
            </a:r>
            <a:r>
              <a:rPr lang="en-US" dirty="0" err="1" smtClean="0"/>
              <a:t>Myhrvold</a:t>
            </a:r>
            <a:r>
              <a:rPr lang="en-US" dirty="0" smtClean="0"/>
              <a:t> Laws</a:t>
            </a:r>
          </a:p>
        </p:txBody>
      </p:sp>
      <p:sp>
        <p:nvSpPr>
          <p:cNvPr id="4" name="Footer Placeholder 3"/>
          <p:cNvSpPr>
            <a:spLocks noGrp="1"/>
          </p:cNvSpPr>
          <p:nvPr>
            <p:ph type="ftr" sz="quarter" idx="10"/>
          </p:nvPr>
        </p:nvSpPr>
        <p:spPr/>
        <p:txBody>
          <a:bodyPr/>
          <a:lstStyle/>
          <a:p>
            <a:r>
              <a:rPr lang="en-US" dirty="0" smtClean="0"/>
              <a:t>© </a:t>
            </a:r>
            <a:r>
              <a:rPr lang="en-US" dirty="0" err="1" smtClean="0"/>
              <a:t>Hardavellas</a:t>
            </a:r>
            <a:endParaRPr lang="en-US" dirty="0"/>
          </a:p>
        </p:txBody>
      </p:sp>
      <p:sp>
        <p:nvSpPr>
          <p:cNvPr id="5" name="Slide Number Placeholder 4"/>
          <p:cNvSpPr>
            <a:spLocks noGrp="1"/>
          </p:cNvSpPr>
          <p:nvPr>
            <p:ph type="sldNum" sz="quarter" idx="11"/>
          </p:nvPr>
        </p:nvSpPr>
        <p:spPr/>
        <p:txBody>
          <a:bodyPr/>
          <a:lstStyle/>
          <a:p>
            <a:fld id="{1641CE1F-6BB4-4E05-B813-2B20BBA03CE6}" type="slidenum">
              <a:rPr lang="en-US" smtClean="0"/>
              <a:pPr/>
              <a:t>13</a:t>
            </a:fld>
            <a:endParaRPr lang="en-US" dirty="0"/>
          </a:p>
        </p:txBody>
      </p:sp>
    </p:spTree>
    <p:extLst>
      <p:ext uri="{BB962C8B-B14F-4D97-AF65-F5344CB8AC3E}">
        <p14:creationId xmlns:p14="http://schemas.microsoft.com/office/powerpoint/2010/main" val="17994908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a:xfrm>
            <a:off x="457200" y="1431408"/>
            <a:ext cx="8229600" cy="4791075"/>
          </a:xfrm>
        </p:spPr>
        <p:txBody>
          <a:bodyPr/>
          <a:lstStyle/>
          <a:p>
            <a:r>
              <a:rPr lang="en-US" dirty="0" smtClean="0"/>
              <a:t>First-order model</a:t>
            </a:r>
          </a:p>
          <a:p>
            <a:pPr lvl="1"/>
            <a:r>
              <a:rPr lang="en-US" dirty="0" smtClean="0"/>
              <a:t>The intent is to uncover trends relating the effects of technology-driven physical constraints to the performance of commercial workloads running on multicores</a:t>
            </a:r>
          </a:p>
          <a:p>
            <a:pPr lvl="1"/>
            <a:r>
              <a:rPr lang="en-US" dirty="0" smtClean="0"/>
              <a:t>The intent is NOT to offer absolute numbers</a:t>
            </a:r>
          </a:p>
          <a:p>
            <a:pPr lvl="1"/>
            <a:endParaRPr lang="en-US" dirty="0" smtClean="0"/>
          </a:p>
          <a:p>
            <a:r>
              <a:rPr lang="en-US" dirty="0" smtClean="0"/>
              <a:t>Performance model works well for workloads with low MLP</a:t>
            </a:r>
          </a:p>
          <a:p>
            <a:pPr lvl="1"/>
            <a:r>
              <a:rPr lang="en-US" dirty="0" smtClean="0"/>
              <a:t>Database (OLTP, DSS) and web workloads are mostly memory-latency-bound</a:t>
            </a:r>
          </a:p>
          <a:p>
            <a:pPr lvl="1"/>
            <a:endParaRPr lang="en-US" dirty="0" smtClean="0"/>
          </a:p>
          <a:p>
            <a:r>
              <a:rPr lang="en-US" dirty="0"/>
              <a:t>Workloads are assumed </a:t>
            </a:r>
            <a:r>
              <a:rPr lang="en-US" dirty="0" smtClean="0"/>
              <a:t>parallel</a:t>
            </a:r>
          </a:p>
          <a:p>
            <a:pPr lvl="1"/>
            <a:r>
              <a:rPr lang="en-US" dirty="0" smtClean="0"/>
              <a:t>Scaling </a:t>
            </a:r>
            <a:r>
              <a:rPr lang="en-US" dirty="0"/>
              <a:t>server workloads is reasonable</a:t>
            </a:r>
            <a:endParaRPr lang="en-US" dirty="0" smtClean="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14</a:t>
            </a:fld>
            <a:endParaRPr lang="en-US"/>
          </a:p>
        </p:txBody>
      </p:sp>
    </p:spTree>
    <p:extLst>
      <p:ext uri="{BB962C8B-B14F-4D97-AF65-F5344CB8AC3E}">
        <p14:creationId xmlns:p14="http://schemas.microsoft.com/office/powerpoint/2010/main" val="27530796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vs. Power Envelope</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15</a:t>
            </a:fld>
            <a:endParaRPr lang="en-US"/>
          </a:p>
        </p:txBody>
      </p:sp>
      <p:sp>
        <p:nvSpPr>
          <p:cNvPr id="8" name="Rectangle 19"/>
          <p:cNvSpPr>
            <a:spLocks noChangeArrowheads="1"/>
          </p:cNvSpPr>
          <p:nvPr/>
        </p:nvSpPr>
        <p:spPr bwMode="auto">
          <a:xfrm>
            <a:off x="0" y="6067425"/>
            <a:ext cx="9144000" cy="457200"/>
          </a:xfrm>
          <a:prstGeom prst="rect">
            <a:avLst/>
          </a:prstGeom>
          <a:solidFill>
            <a:srgbClr val="FFFF99"/>
          </a:solidFill>
          <a:ln w="9525">
            <a:noFill/>
            <a:miter lim="800000"/>
            <a:headEnd/>
            <a:tailEnd/>
          </a:ln>
          <a:effectLst/>
        </p:spPr>
        <p:txBody>
          <a:bodyPr/>
          <a:lstStyle/>
          <a:p>
            <a:pPr marL="342900" indent="-342900">
              <a:lnSpc>
                <a:spcPct val="90000"/>
              </a:lnSpc>
              <a:buNone/>
            </a:pPr>
            <a:r>
              <a:rPr lang="en-US" dirty="0" smtClean="0">
                <a:solidFill>
                  <a:srgbClr val="FF0000"/>
                </a:solidFill>
                <a:latin typeface="Calibri" pitchFamily="34" charset="0"/>
              </a:rPr>
              <a:t>Good news: </a:t>
            </a:r>
            <a:r>
              <a:rPr lang="en-US" dirty="0" smtClean="0">
                <a:latin typeface="Calibri" pitchFamily="34" charset="0"/>
              </a:rPr>
              <a:t>can fit 100’s cores. </a:t>
            </a:r>
            <a:r>
              <a:rPr lang="en-US" dirty="0" smtClean="0">
                <a:solidFill>
                  <a:srgbClr val="FF0000"/>
                </a:solidFill>
                <a:latin typeface="Calibri" pitchFamily="34" charset="0"/>
              </a:rPr>
              <a:t>Bad news: </a:t>
            </a:r>
            <a:r>
              <a:rPr lang="en-US" dirty="0" smtClean="0">
                <a:latin typeface="Calibri" pitchFamily="34" charset="0"/>
              </a:rPr>
              <a:t>cannot power them all</a:t>
            </a:r>
            <a:endParaRPr lang="en-US" dirty="0">
              <a:latin typeface="Calibri" pitchFamily="34"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962716906"/>
              </p:ext>
            </p:extLst>
          </p:nvPr>
        </p:nvGraphicFramePr>
        <p:xfrm>
          <a:off x="774700" y="1457326"/>
          <a:ext cx="7912100" cy="46062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817304054"/>
              </p:ext>
            </p:extLst>
          </p:nvPr>
        </p:nvGraphicFramePr>
        <p:xfrm>
          <a:off x="800100" y="1457325"/>
          <a:ext cx="7886700" cy="45914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Pack More Slower Cores, Cheaper Cache</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16</a:t>
            </a:fld>
            <a:endParaRPr lang="en-US"/>
          </a:p>
        </p:txBody>
      </p:sp>
      <p:sp>
        <p:nvSpPr>
          <p:cNvPr id="8" name="Rectangle 19"/>
          <p:cNvSpPr>
            <a:spLocks noChangeArrowheads="1"/>
          </p:cNvSpPr>
          <p:nvPr/>
        </p:nvSpPr>
        <p:spPr bwMode="auto">
          <a:xfrm>
            <a:off x="0" y="6067425"/>
            <a:ext cx="9144000" cy="457200"/>
          </a:xfrm>
          <a:prstGeom prst="rect">
            <a:avLst/>
          </a:prstGeom>
          <a:solidFill>
            <a:srgbClr val="FFFF99"/>
          </a:solidFill>
          <a:ln w="9525">
            <a:noFill/>
            <a:miter lim="800000"/>
            <a:headEnd/>
            <a:tailEnd/>
          </a:ln>
          <a:effectLst/>
        </p:spPr>
        <p:txBody>
          <a:bodyPr/>
          <a:lstStyle/>
          <a:p>
            <a:pPr marL="342900" indent="-342900">
              <a:lnSpc>
                <a:spcPct val="90000"/>
              </a:lnSpc>
              <a:buFontTx/>
              <a:buBlip>
                <a:blip r:embed="rId4"/>
              </a:buBlip>
            </a:pPr>
            <a:r>
              <a:rPr lang="en-US" dirty="0" smtClean="0">
                <a:latin typeface="Calibri" pitchFamily="34" charset="0"/>
              </a:rPr>
              <a:t>The reality of The Power Wall: a power-performance trade-off</a:t>
            </a:r>
            <a:endParaRPr lang="en-US" dirty="0">
              <a:latin typeface="Calibri" pitchFamily="34" charset="0"/>
            </a:endParaRPr>
          </a:p>
        </p:txBody>
      </p:sp>
      <p:sp>
        <p:nvSpPr>
          <p:cNvPr id="14" name="Right Brace 13"/>
          <p:cNvSpPr/>
          <p:nvPr/>
        </p:nvSpPr>
        <p:spPr bwMode="auto">
          <a:xfrm>
            <a:off x="8077201" y="2362200"/>
            <a:ext cx="428624" cy="2095500"/>
          </a:xfrm>
          <a:prstGeom prst="rightBrace">
            <a:avLst>
              <a:gd name="adj1" fmla="val 8333"/>
              <a:gd name="adj2"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5" name="TextBox 14"/>
          <p:cNvSpPr txBox="1"/>
          <p:nvPr/>
        </p:nvSpPr>
        <p:spPr>
          <a:xfrm>
            <a:off x="8439633" y="3171825"/>
            <a:ext cx="637765" cy="461665"/>
          </a:xfrm>
          <a:prstGeom prst="rect">
            <a:avLst/>
          </a:prstGeom>
          <a:noFill/>
        </p:spPr>
        <p:txBody>
          <a:bodyPr wrap="none" rtlCol="0">
            <a:spAutoFit/>
          </a:bodyPr>
          <a:lstStyle/>
          <a:p>
            <a:pPr>
              <a:buNone/>
            </a:pPr>
            <a:r>
              <a:rPr lang="en-US" dirty="0" smtClean="0">
                <a:latin typeface="Calibri" pitchFamily="34" charset="0"/>
              </a:rPr>
              <a:t>VFS</a:t>
            </a:r>
            <a:endParaRPr lang="en-US"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3590167707"/>
              </p:ext>
            </p:extLst>
          </p:nvPr>
        </p:nvGraphicFramePr>
        <p:xfrm>
          <a:off x="787400" y="1457325"/>
          <a:ext cx="7899399" cy="459883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3600" dirty="0" smtClean="0"/>
              <a:t>Pin Bandwidth Constraint</a:t>
            </a:r>
            <a:endParaRPr lang="en-US" sz="3600"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17</a:t>
            </a:fld>
            <a:endParaRPr lang="en-US"/>
          </a:p>
        </p:txBody>
      </p:sp>
      <p:sp>
        <p:nvSpPr>
          <p:cNvPr id="7" name="Rectangle 19"/>
          <p:cNvSpPr>
            <a:spLocks noChangeArrowheads="1"/>
          </p:cNvSpPr>
          <p:nvPr/>
        </p:nvSpPr>
        <p:spPr bwMode="auto">
          <a:xfrm>
            <a:off x="0" y="6086475"/>
            <a:ext cx="9144000" cy="457200"/>
          </a:xfrm>
          <a:prstGeom prst="rect">
            <a:avLst/>
          </a:prstGeom>
          <a:solidFill>
            <a:srgbClr val="FFFF99"/>
          </a:solidFill>
          <a:ln w="9525">
            <a:noFill/>
            <a:miter lim="800000"/>
            <a:headEnd/>
            <a:tailEnd/>
          </a:ln>
          <a:effectLst/>
        </p:spPr>
        <p:txBody>
          <a:bodyPr/>
          <a:lstStyle/>
          <a:p>
            <a:pPr marL="342900" indent="-342900">
              <a:lnSpc>
                <a:spcPct val="90000"/>
              </a:lnSpc>
              <a:buFontTx/>
              <a:buBlip>
                <a:blip r:embed="rId4"/>
              </a:buBlip>
            </a:pPr>
            <a:r>
              <a:rPr lang="en-US" dirty="0" smtClean="0">
                <a:latin typeface="Calibri" pitchFamily="34" charset="0"/>
              </a:rPr>
              <a:t>Bandwidth constraint favors fewer + slower cores, more cache</a:t>
            </a:r>
            <a:endParaRPr lang="en-US" dirty="0">
              <a:latin typeface="Calibri" pitchFamily="34" charset="0"/>
            </a:endParaRPr>
          </a:p>
        </p:txBody>
      </p:sp>
      <p:sp>
        <p:nvSpPr>
          <p:cNvPr id="14" name="Right Brace 13"/>
          <p:cNvSpPr/>
          <p:nvPr/>
        </p:nvSpPr>
        <p:spPr bwMode="auto">
          <a:xfrm>
            <a:off x="8077201" y="2362200"/>
            <a:ext cx="428624" cy="2095500"/>
          </a:xfrm>
          <a:prstGeom prst="rightBrace">
            <a:avLst>
              <a:gd name="adj1" fmla="val 8333"/>
              <a:gd name="adj2"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5" name="TextBox 14"/>
          <p:cNvSpPr txBox="1"/>
          <p:nvPr/>
        </p:nvSpPr>
        <p:spPr>
          <a:xfrm>
            <a:off x="8439633" y="3171825"/>
            <a:ext cx="637765" cy="461665"/>
          </a:xfrm>
          <a:prstGeom prst="rect">
            <a:avLst/>
          </a:prstGeom>
          <a:noFill/>
        </p:spPr>
        <p:txBody>
          <a:bodyPr wrap="none" rtlCol="0">
            <a:spAutoFit/>
          </a:bodyPr>
          <a:lstStyle/>
          <a:p>
            <a:pPr>
              <a:buNone/>
            </a:pPr>
            <a:r>
              <a:rPr lang="en-US" dirty="0" smtClean="0">
                <a:latin typeface="Calibri" pitchFamily="34" charset="0"/>
              </a:rPr>
              <a:t>VFS</a:t>
            </a:r>
            <a:endParaRPr lang="en-US"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nvGraphicFramePr>
        <p:xfrm>
          <a:off x="228600" y="1252728"/>
          <a:ext cx="8915400" cy="4320255"/>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Arrow Connector 16"/>
          <p:cNvCxnSpPr/>
          <p:nvPr/>
        </p:nvCxnSpPr>
        <p:spPr bwMode="auto">
          <a:xfrm rot="5400000">
            <a:off x="1815303" y="3969660"/>
            <a:ext cx="445270" cy="1031"/>
          </a:xfrm>
          <a:prstGeom prst="straightConnector1">
            <a:avLst/>
          </a:prstGeom>
          <a:solidFill>
            <a:schemeClr val="bg1"/>
          </a:solidFill>
          <a:ln w="34925" cap="flat" cmpd="sng" algn="ctr">
            <a:solidFill>
              <a:schemeClr val="tx1">
                <a:lumMod val="65000"/>
                <a:lumOff val="35000"/>
              </a:schemeClr>
            </a:solidFill>
            <a:prstDash val="solid"/>
            <a:round/>
            <a:headEnd type="arrow"/>
            <a:tailEnd type="arrow"/>
          </a:ln>
          <a:effectLst/>
        </p:spPr>
      </p:cxnSp>
      <p:cxnSp>
        <p:nvCxnSpPr>
          <p:cNvPr id="19" name="Straight Connector 18"/>
          <p:cNvCxnSpPr/>
          <p:nvPr/>
        </p:nvCxnSpPr>
        <p:spPr bwMode="auto">
          <a:xfrm rot="10800000">
            <a:off x="1714500" y="4193882"/>
            <a:ext cx="3619500" cy="1588"/>
          </a:xfrm>
          <a:prstGeom prst="line">
            <a:avLst/>
          </a:prstGeom>
          <a:solidFill>
            <a:schemeClr val="bg1"/>
          </a:solidFill>
          <a:ln w="38100" cap="flat" cmpd="sng" algn="ctr">
            <a:solidFill>
              <a:schemeClr val="tx1">
                <a:lumMod val="65000"/>
                <a:lumOff val="35000"/>
              </a:schemeClr>
            </a:solidFill>
            <a:prstDash val="sysDash"/>
            <a:round/>
            <a:headEnd type="none" w="med" len="med"/>
            <a:tailEnd type="none" w="med" len="med"/>
          </a:ln>
          <a:effectLst/>
        </p:spPr>
      </p:cxnSp>
      <p:cxnSp>
        <p:nvCxnSpPr>
          <p:cNvPr id="20" name="Straight Connector 19"/>
          <p:cNvCxnSpPr/>
          <p:nvPr/>
        </p:nvCxnSpPr>
        <p:spPr bwMode="auto">
          <a:xfrm rot="10800000">
            <a:off x="3714079" y="1916470"/>
            <a:ext cx="1583182" cy="0"/>
          </a:xfrm>
          <a:prstGeom prst="line">
            <a:avLst/>
          </a:prstGeom>
          <a:solidFill>
            <a:schemeClr val="bg1"/>
          </a:solidFill>
          <a:ln w="38100" cap="flat" cmpd="sng" algn="ctr">
            <a:solidFill>
              <a:schemeClr val="tx1">
                <a:lumMod val="65000"/>
                <a:lumOff val="35000"/>
              </a:schemeClr>
            </a:solidFill>
            <a:prstDash val="sysDash"/>
            <a:round/>
            <a:headEnd type="none" w="med" len="med"/>
            <a:tailEnd type="none" w="med" len="med"/>
          </a:ln>
          <a:effectLst/>
        </p:spPr>
      </p:cxnSp>
      <p:cxnSp>
        <p:nvCxnSpPr>
          <p:cNvPr id="21" name="Straight Arrow Connector 20"/>
          <p:cNvCxnSpPr/>
          <p:nvPr/>
        </p:nvCxnSpPr>
        <p:spPr bwMode="auto">
          <a:xfrm rot="5400000">
            <a:off x="3434483" y="3061098"/>
            <a:ext cx="2285203" cy="1588"/>
          </a:xfrm>
          <a:prstGeom prst="straightConnector1">
            <a:avLst/>
          </a:prstGeom>
          <a:solidFill>
            <a:schemeClr val="bg1"/>
          </a:solidFill>
          <a:ln w="34925" cap="flat" cmpd="sng" algn="ctr">
            <a:solidFill>
              <a:schemeClr val="tx1">
                <a:lumMod val="65000"/>
                <a:lumOff val="35000"/>
              </a:schemeClr>
            </a:solidFill>
            <a:prstDash val="solid"/>
            <a:round/>
            <a:headEnd type="arrow"/>
            <a:tailEnd type="arrow"/>
          </a:ln>
          <a:effectLst/>
        </p:spPr>
      </p:cxnSp>
      <p:cxnSp>
        <p:nvCxnSpPr>
          <p:cNvPr id="22" name="Straight Connector 21"/>
          <p:cNvCxnSpPr/>
          <p:nvPr/>
        </p:nvCxnSpPr>
        <p:spPr bwMode="auto">
          <a:xfrm rot="10800000">
            <a:off x="1587500" y="3685112"/>
            <a:ext cx="2628902" cy="1588"/>
          </a:xfrm>
          <a:prstGeom prst="line">
            <a:avLst/>
          </a:prstGeom>
          <a:solidFill>
            <a:schemeClr val="bg1"/>
          </a:solidFill>
          <a:ln w="38100" cap="flat" cmpd="sng" algn="ctr">
            <a:solidFill>
              <a:schemeClr val="tx1">
                <a:lumMod val="65000"/>
                <a:lumOff val="35000"/>
              </a:schemeClr>
            </a:solidFill>
            <a:prstDash val="sysDash"/>
            <a:round/>
            <a:headEnd type="none" w="med" len="med"/>
            <a:tailEnd type="none" w="med" len="med"/>
          </a:ln>
          <a:effectLst/>
        </p:spPr>
      </p:cxnSp>
      <p:sp>
        <p:nvSpPr>
          <p:cNvPr id="2" name="Title 1"/>
          <p:cNvSpPr>
            <a:spLocks noGrp="1"/>
          </p:cNvSpPr>
          <p:nvPr>
            <p:ph type="title"/>
          </p:nvPr>
        </p:nvSpPr>
        <p:spPr/>
        <p:txBody>
          <a:bodyPr/>
          <a:lstStyle/>
          <a:p>
            <a:r>
              <a:rPr lang="en-US" dirty="0" smtClean="0"/>
              <a:t>Example of Optimization Results</a:t>
            </a:r>
            <a:endParaRPr lang="en-US" dirty="0"/>
          </a:p>
        </p:txBody>
      </p:sp>
      <p:sp>
        <p:nvSpPr>
          <p:cNvPr id="4" name="Footer Placeholder 3"/>
          <p:cNvSpPr>
            <a:spLocks noGrp="1"/>
          </p:cNvSpPr>
          <p:nvPr>
            <p:ph type="ftr" sz="quarter" idx="10"/>
          </p:nvPr>
        </p:nvSpPr>
        <p:spPr/>
        <p:txBody>
          <a:bodyPr/>
          <a:lstStyle/>
          <a:p>
            <a:r>
              <a:rPr lang="en-US" dirty="0" smtClean="0"/>
              <a:t>© </a:t>
            </a:r>
            <a:r>
              <a:rPr lang="en-US" dirty="0" err="1" smtClean="0"/>
              <a:t>Hardavellas</a:t>
            </a:r>
            <a:endParaRPr lang="en-US" dirty="0"/>
          </a:p>
        </p:txBody>
      </p:sp>
      <p:sp>
        <p:nvSpPr>
          <p:cNvPr id="5" name="Slide Number Placeholder 4"/>
          <p:cNvSpPr>
            <a:spLocks noGrp="1"/>
          </p:cNvSpPr>
          <p:nvPr>
            <p:ph type="sldNum" sz="quarter" idx="11"/>
          </p:nvPr>
        </p:nvSpPr>
        <p:spPr/>
        <p:txBody>
          <a:bodyPr/>
          <a:lstStyle/>
          <a:p>
            <a:fld id="{1641CE1F-6BB4-4E05-B813-2B20BBA03CE6}" type="slidenum">
              <a:rPr lang="en-US" smtClean="0"/>
              <a:pPr/>
              <a:t>18</a:t>
            </a:fld>
            <a:endParaRPr lang="en-US"/>
          </a:p>
        </p:txBody>
      </p:sp>
      <p:sp>
        <p:nvSpPr>
          <p:cNvPr id="18" name="TextBox 17"/>
          <p:cNvSpPr txBox="1"/>
          <p:nvPr/>
        </p:nvSpPr>
        <p:spPr>
          <a:xfrm>
            <a:off x="1964952" y="2628900"/>
            <a:ext cx="1328583" cy="1024892"/>
          </a:xfrm>
          <a:prstGeom prst="rect">
            <a:avLst/>
          </a:prstGeom>
          <a:noFill/>
        </p:spPr>
        <p:txBody>
          <a:bodyPr wrap="none" lIns="76197" tIns="38098" rIns="76197" bIns="38098" rtlCol="0">
            <a:spAutoFit/>
          </a:bodyPr>
          <a:lstStyle/>
          <a:p>
            <a:pPr>
              <a:buNone/>
            </a:pPr>
            <a:r>
              <a:rPr lang="en-US" sz="2800" b="1" dirty="0" smtClean="0">
                <a:solidFill>
                  <a:srgbClr val="C00000"/>
                </a:solidFill>
                <a:latin typeface="Calibri"/>
                <a:cs typeface="Calibri"/>
              </a:rPr>
              <a:t> BW:</a:t>
            </a:r>
          </a:p>
          <a:p>
            <a:pPr>
              <a:buNone/>
            </a:pPr>
            <a:r>
              <a:rPr lang="en-US" sz="2800" b="1" dirty="0" smtClean="0">
                <a:solidFill>
                  <a:srgbClr val="C00000"/>
                </a:solidFill>
                <a:latin typeface="Calibri"/>
                <a:cs typeface="Calibri"/>
              </a:rPr>
              <a:t>~2x loss</a:t>
            </a:r>
            <a:endParaRPr lang="en-US" sz="2800" b="1" dirty="0">
              <a:solidFill>
                <a:srgbClr val="C00000"/>
              </a:solidFill>
              <a:latin typeface="Calibri"/>
              <a:cs typeface="Calibri"/>
            </a:endParaRPr>
          </a:p>
        </p:txBody>
      </p:sp>
      <p:sp>
        <p:nvSpPr>
          <p:cNvPr id="23" name="TextBox 22"/>
          <p:cNvSpPr txBox="1"/>
          <p:nvPr/>
        </p:nvSpPr>
        <p:spPr>
          <a:xfrm>
            <a:off x="4733037" y="1371600"/>
            <a:ext cx="3403420" cy="507827"/>
          </a:xfrm>
          <a:prstGeom prst="rect">
            <a:avLst/>
          </a:prstGeom>
          <a:noFill/>
        </p:spPr>
        <p:txBody>
          <a:bodyPr wrap="none" lIns="76197" tIns="38098" rIns="76197" bIns="38098" rtlCol="0">
            <a:spAutoFit/>
          </a:bodyPr>
          <a:lstStyle/>
          <a:p>
            <a:pPr>
              <a:buNone/>
            </a:pPr>
            <a:r>
              <a:rPr lang="en-US" sz="2800" b="1" dirty="0" smtClean="0">
                <a:solidFill>
                  <a:srgbClr val="C00000"/>
                </a:solidFill>
                <a:latin typeface="Calibri"/>
                <a:cs typeface="Calibri"/>
              </a:rPr>
              <a:t> Power + BW: ~5x loss</a:t>
            </a:r>
          </a:p>
        </p:txBody>
      </p:sp>
      <p:sp>
        <p:nvSpPr>
          <p:cNvPr id="31" name="Rectangle 7"/>
          <p:cNvSpPr>
            <a:spLocks noChangeArrowheads="1"/>
          </p:cNvSpPr>
          <p:nvPr/>
        </p:nvSpPr>
        <p:spPr bwMode="auto">
          <a:xfrm>
            <a:off x="76200" y="5600700"/>
            <a:ext cx="8991600" cy="947738"/>
          </a:xfrm>
          <a:prstGeom prst="rect">
            <a:avLst/>
          </a:prstGeom>
          <a:solidFill>
            <a:srgbClr val="FFFF99"/>
          </a:solidFill>
          <a:ln w="9525" algn="ctr">
            <a:noFill/>
            <a:miter lim="800000"/>
            <a:headEnd/>
            <a:tailEnd/>
          </a:ln>
          <a:effectLst/>
        </p:spPr>
        <p:txBody>
          <a:bodyPr/>
          <a:lstStyle/>
          <a:p>
            <a:pPr lvl="1" algn="l">
              <a:buBlip>
                <a:blip r:embed="rId4"/>
              </a:buBlip>
            </a:pPr>
            <a:r>
              <a:rPr lang="en-US" dirty="0" smtClean="0">
                <a:latin typeface="Calibri" pitchFamily="34" charset="0"/>
              </a:rPr>
              <a:t> Jointly optimize parameters, subject to constraints, SW trends</a:t>
            </a:r>
          </a:p>
          <a:p>
            <a:pPr lvl="1" algn="l">
              <a:buBlip>
                <a:blip r:embed="rId4"/>
              </a:buBlip>
            </a:pPr>
            <a:r>
              <a:rPr lang="en-US" dirty="0" smtClean="0">
                <a:latin typeface="Calibri" pitchFamily="34" charset="0"/>
              </a:rPr>
              <a:t> Design is first bandwidth-constrained, then power-constrained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right)">
                                      <p:cBhvr>
                                        <p:cTn id="10" dur="500"/>
                                        <p:tgtEl>
                                          <p:spTgt spid="2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right)">
                                      <p:cBhvr>
                                        <p:cTn id="23" dur="500"/>
                                        <p:tgtEl>
                                          <p:spTgt spid="20"/>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Counts for Peak-Performance Designs</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3775662"/>
              </p:ext>
            </p:extLst>
          </p:nvPr>
        </p:nvGraphicFramePr>
        <p:xfrm>
          <a:off x="774700" y="1320801"/>
          <a:ext cx="7823200" cy="41656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9"/>
          <p:cNvSpPr>
            <a:spLocks noChangeArrowheads="1"/>
          </p:cNvSpPr>
          <p:nvPr/>
        </p:nvSpPr>
        <p:spPr bwMode="auto">
          <a:xfrm>
            <a:off x="0" y="5689600"/>
            <a:ext cx="9144000" cy="854075"/>
          </a:xfrm>
          <a:prstGeom prst="rect">
            <a:avLst/>
          </a:prstGeom>
          <a:solidFill>
            <a:srgbClr val="FFFF99"/>
          </a:solidFill>
          <a:ln w="9525">
            <a:noFill/>
            <a:miter lim="800000"/>
            <a:headEnd/>
            <a:tailEnd/>
          </a:ln>
          <a:effectLst/>
        </p:spPr>
        <p:txBody>
          <a:bodyPr/>
          <a:lstStyle/>
          <a:p>
            <a:pPr marL="800100" lvl="1" indent="-342900" algn="l">
              <a:lnSpc>
                <a:spcPct val="90000"/>
              </a:lnSpc>
              <a:buFontTx/>
              <a:buBlip>
                <a:blip r:embed="rId4"/>
              </a:buBlip>
            </a:pPr>
            <a:r>
              <a:rPr lang="en-US" dirty="0" smtClean="0">
                <a:latin typeface="Calibri" pitchFamily="34" charset="0"/>
              </a:rPr>
              <a:t>Designs &gt; 120 cores impractical for general-purpose server apps</a:t>
            </a:r>
          </a:p>
          <a:p>
            <a:pPr marL="800100" lvl="1" indent="-342900" algn="l">
              <a:lnSpc>
                <a:spcPct val="90000"/>
              </a:lnSpc>
              <a:buFontTx/>
              <a:buBlip>
                <a:blip r:embed="rId4"/>
              </a:buBlip>
            </a:pPr>
            <a:r>
              <a:rPr lang="en-US" dirty="0" smtClean="0">
                <a:latin typeface="Calibri" pitchFamily="34" charset="0"/>
              </a:rPr>
              <a:t>B/W and power envelopes + dataset scaling limit core counts</a:t>
            </a:r>
          </a:p>
        </p:txBody>
      </p:sp>
      <p:sp>
        <p:nvSpPr>
          <p:cNvPr id="10" name="TextBox 9"/>
          <p:cNvSpPr txBox="1"/>
          <p:nvPr/>
        </p:nvSpPr>
        <p:spPr>
          <a:xfrm>
            <a:off x="5879808" y="3086100"/>
            <a:ext cx="3134191" cy="1791260"/>
          </a:xfrm>
          <a:prstGeom prst="rect">
            <a:avLst/>
          </a:prstGeom>
          <a:noFill/>
        </p:spPr>
        <p:txBody>
          <a:bodyPr wrap="none" rtlCol="0">
            <a:spAutoFit/>
          </a:bodyPr>
          <a:lstStyle/>
          <a:p>
            <a:pPr algn="l">
              <a:buNone/>
            </a:pPr>
            <a:r>
              <a:rPr lang="en-US" dirty="0" smtClean="0">
                <a:latin typeface="Calibri"/>
                <a:cs typeface="Calibri"/>
              </a:rPr>
              <a:t>Physical characteristics</a:t>
            </a:r>
          </a:p>
          <a:p>
            <a:pPr algn="l">
              <a:buNone/>
            </a:pPr>
            <a:r>
              <a:rPr lang="en-US" dirty="0" smtClean="0">
                <a:latin typeface="Calibri"/>
                <a:cs typeface="Calibri"/>
              </a:rPr>
              <a:t>modeled after</a:t>
            </a:r>
          </a:p>
          <a:p>
            <a:pPr algn="l"/>
            <a:r>
              <a:rPr lang="en-US" dirty="0" smtClean="0">
                <a:latin typeface="Calibri"/>
                <a:cs typeface="Calibri"/>
              </a:rPr>
              <a:t> </a:t>
            </a:r>
            <a:r>
              <a:rPr lang="en-US" dirty="0" err="1" smtClean="0">
                <a:latin typeface="Calibri"/>
                <a:cs typeface="Calibri"/>
              </a:rPr>
              <a:t>UltraSPARC</a:t>
            </a:r>
            <a:r>
              <a:rPr lang="en-US" dirty="0" smtClean="0">
                <a:latin typeface="Calibri"/>
                <a:cs typeface="Calibri"/>
              </a:rPr>
              <a:t> T2 (GPP)</a:t>
            </a:r>
          </a:p>
          <a:p>
            <a:pPr algn="l"/>
            <a:r>
              <a:rPr lang="en-US" dirty="0" smtClean="0">
                <a:latin typeface="Calibri"/>
                <a:cs typeface="Calibri"/>
              </a:rPr>
              <a:t> ARM11 (EMB)</a:t>
            </a:r>
            <a:endParaRPr lang="en-US"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8813"/>
            <a:ext cx="9144000" cy="468529"/>
          </a:xfrm>
        </p:spPr>
        <p:txBody>
          <a:bodyPr/>
          <a:lstStyle/>
          <a:p>
            <a:r>
              <a:rPr lang="en-US" dirty="0" smtClean="0"/>
              <a:t>Energy </a:t>
            </a:r>
            <a:r>
              <a:rPr lang="en-US" dirty="0"/>
              <a:t>i</a:t>
            </a:r>
            <a:r>
              <a:rPr lang="en-US" dirty="0" smtClean="0"/>
              <a:t>s Shaping the IT Industry</a:t>
            </a:r>
            <a:endParaRPr lang="en-US" dirty="0"/>
          </a:p>
        </p:txBody>
      </p:sp>
      <p:sp>
        <p:nvSpPr>
          <p:cNvPr id="3" name="Content Placeholder 2"/>
          <p:cNvSpPr>
            <a:spLocks noGrp="1"/>
          </p:cNvSpPr>
          <p:nvPr>
            <p:ph idx="1"/>
          </p:nvPr>
        </p:nvSpPr>
        <p:spPr>
          <a:xfrm>
            <a:off x="405364" y="1295796"/>
            <a:ext cx="8406568" cy="4952603"/>
          </a:xfrm>
        </p:spPr>
        <p:txBody>
          <a:bodyPr/>
          <a:lstStyle/>
          <a:p>
            <a:pPr marL="0" indent="0">
              <a:buNone/>
            </a:pPr>
            <a:r>
              <a:rPr lang="en-US" dirty="0" smtClean="0"/>
              <a:t>#1 of Grand Challenges for Humanity in the Next 50 Years</a:t>
            </a:r>
            <a:br>
              <a:rPr lang="en-US" dirty="0" smtClean="0"/>
            </a:br>
            <a:r>
              <a:rPr lang="en-US" dirty="0" smtClean="0"/>
              <a:t>		</a:t>
            </a:r>
            <a:r>
              <a:rPr lang="en-US" sz="1800" dirty="0" smtClean="0"/>
              <a:t>[Smalley Institute for </a:t>
            </a:r>
            <a:r>
              <a:rPr lang="en-US" sz="1800" dirty="0" err="1" smtClean="0"/>
              <a:t>Nanoscale</a:t>
            </a:r>
            <a:r>
              <a:rPr lang="en-US" sz="1800" dirty="0" smtClean="0"/>
              <a:t> Research and Technology, Rice U.]</a:t>
            </a:r>
            <a:endParaRPr lang="en-US" dirty="0" smtClean="0"/>
          </a:p>
          <a:p>
            <a:pPr marL="0" indent="0">
              <a:buNone/>
            </a:pPr>
            <a:endParaRPr lang="en-US" sz="1400" dirty="0" smtClean="0"/>
          </a:p>
          <a:p>
            <a:r>
              <a:rPr lang="en-US" dirty="0" smtClean="0"/>
              <a:t>A </a:t>
            </a:r>
            <a:r>
              <a:rPr lang="en-US" dirty="0"/>
              <a:t>1,000m</a:t>
            </a:r>
            <a:r>
              <a:rPr lang="en-US" baseline="30000" dirty="0"/>
              <a:t>2</a:t>
            </a:r>
            <a:r>
              <a:rPr lang="en-US" dirty="0"/>
              <a:t> datacenter is 1.5MW!</a:t>
            </a:r>
          </a:p>
          <a:p>
            <a:r>
              <a:rPr lang="en-US" dirty="0" smtClean="0"/>
              <a:t>Datacenter </a:t>
            </a:r>
            <a:r>
              <a:rPr lang="en-US" dirty="0"/>
              <a:t>energy consumption </a:t>
            </a:r>
            <a:r>
              <a:rPr lang="en-US" dirty="0" smtClean="0"/>
              <a:t>in US </a:t>
            </a:r>
            <a:r>
              <a:rPr lang="en-US" b="1" dirty="0" smtClean="0"/>
              <a:t>&gt;100 </a:t>
            </a:r>
            <a:r>
              <a:rPr lang="en-US" b="1" dirty="0" err="1" smtClean="0"/>
              <a:t>TWh</a:t>
            </a:r>
            <a:r>
              <a:rPr lang="en-US" b="1" dirty="0" smtClean="0"/>
              <a:t> </a:t>
            </a:r>
            <a:r>
              <a:rPr lang="en-US" dirty="0">
                <a:solidFill>
                  <a:srgbClr val="000000"/>
                </a:solidFill>
              </a:rPr>
              <a:t>in 2011 </a:t>
            </a:r>
            <a:r>
              <a:rPr lang="en-US" sz="1800" dirty="0" smtClean="0"/>
              <a:t>[EPA]</a:t>
            </a:r>
            <a:endParaRPr lang="en-US" dirty="0"/>
          </a:p>
          <a:p>
            <a:pPr lvl="1"/>
            <a:r>
              <a:rPr lang="en-US" dirty="0" smtClean="0"/>
              <a:t>2.5</a:t>
            </a:r>
            <a:r>
              <a:rPr lang="en-US" dirty="0"/>
              <a:t>% of domestic power </a:t>
            </a:r>
            <a:r>
              <a:rPr lang="en-US" dirty="0" smtClean="0"/>
              <a:t>generation, </a:t>
            </a:r>
            <a:r>
              <a:rPr lang="en-US" dirty="0"/>
              <a:t>$</a:t>
            </a:r>
            <a:r>
              <a:rPr lang="en-US" dirty="0" smtClean="0"/>
              <a:t>7.4B</a:t>
            </a:r>
          </a:p>
          <a:p>
            <a:r>
              <a:rPr lang="en-US" dirty="0"/>
              <a:t>G</a:t>
            </a:r>
            <a:r>
              <a:rPr lang="en-US" dirty="0" smtClean="0"/>
              <a:t>lobal computing consumed ~</a:t>
            </a:r>
            <a:r>
              <a:rPr lang="en-US" b="1" dirty="0" smtClean="0"/>
              <a:t>408 </a:t>
            </a:r>
            <a:r>
              <a:rPr lang="en-US" b="1" dirty="0" err="1"/>
              <a:t>TWh</a:t>
            </a:r>
            <a:r>
              <a:rPr lang="en-US" b="1" dirty="0"/>
              <a:t> </a:t>
            </a:r>
            <a:r>
              <a:rPr lang="en-US" dirty="0" smtClean="0"/>
              <a:t>in 2010 </a:t>
            </a:r>
            <a:r>
              <a:rPr lang="en-US" sz="1800" dirty="0" smtClean="0">
                <a:solidFill>
                  <a:srgbClr val="000000"/>
                </a:solidFill>
              </a:rPr>
              <a:t>[</a:t>
            </a:r>
            <a:r>
              <a:rPr lang="en-US" sz="1800" dirty="0">
                <a:solidFill>
                  <a:srgbClr val="000000"/>
                </a:solidFill>
              </a:rPr>
              <a:t>Gartner</a:t>
            </a:r>
            <a:r>
              <a:rPr lang="en-US" sz="1800" dirty="0" smtClean="0">
                <a:solidFill>
                  <a:srgbClr val="000000"/>
                </a:solidFill>
              </a:rPr>
              <a:t>]</a:t>
            </a:r>
          </a:p>
          <a:p>
            <a:endParaRPr lang="en-US" sz="1400" dirty="0"/>
          </a:p>
          <a:p>
            <a:r>
              <a:rPr lang="en-US" dirty="0" smtClean="0"/>
              <a:t>Carbon </a:t>
            </a:r>
            <a:r>
              <a:rPr lang="en-US" dirty="0"/>
              <a:t>footprint </a:t>
            </a:r>
            <a:r>
              <a:rPr lang="en-US" dirty="0" smtClean="0"/>
              <a:t>of world’s data centers ≈ </a:t>
            </a:r>
            <a:r>
              <a:rPr lang="en-US" b="1" dirty="0" smtClean="0"/>
              <a:t>Czech Republic</a:t>
            </a:r>
          </a:p>
          <a:p>
            <a:r>
              <a:rPr lang="en-US" dirty="0" smtClean="0"/>
              <a:t>CO</a:t>
            </a:r>
            <a:r>
              <a:rPr lang="en-US" baseline="-25000" dirty="0" smtClean="0"/>
              <a:t>2</a:t>
            </a:r>
            <a:r>
              <a:rPr lang="en-US" dirty="0" smtClean="0"/>
              <a:t>-equiv. emissions of US datacenters ≈ </a:t>
            </a:r>
            <a:r>
              <a:rPr lang="en-US" b="1" dirty="0" smtClean="0"/>
              <a:t>Airline Industry (2%)</a:t>
            </a:r>
          </a:p>
          <a:p>
            <a:endParaRPr lang="en-US" sz="1400" dirty="0"/>
          </a:p>
          <a:p>
            <a:pPr marL="342900" lvl="1" indent="-342900">
              <a:buSzTx/>
              <a:buFontTx/>
              <a:buChar char="•"/>
            </a:pPr>
            <a:r>
              <a:rPr lang="en-US" b="1" dirty="0"/>
              <a:t>10% </a:t>
            </a:r>
            <a:r>
              <a:rPr lang="en-US" b="1" dirty="0" smtClean="0"/>
              <a:t>annual growth </a:t>
            </a:r>
            <a:r>
              <a:rPr lang="en-US" dirty="0"/>
              <a:t>on installed </a:t>
            </a:r>
            <a:r>
              <a:rPr lang="en-US" dirty="0" smtClean="0"/>
              <a:t>computers worldwide</a:t>
            </a:r>
            <a:r>
              <a:rPr lang="en-US" sz="1800" dirty="0"/>
              <a:t> </a:t>
            </a:r>
            <a:r>
              <a:rPr lang="en-US" sz="1800" dirty="0">
                <a:solidFill>
                  <a:srgbClr val="000000"/>
                </a:solidFill>
              </a:rPr>
              <a:t>[Gartner</a:t>
            </a:r>
            <a:r>
              <a:rPr lang="en-US" sz="1800" dirty="0" smtClean="0">
                <a:solidFill>
                  <a:srgbClr val="000000"/>
                </a:solidFill>
              </a:rPr>
              <a:t>]</a:t>
            </a:r>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2</a:t>
            </a:fld>
            <a:endParaRPr lang="en-US"/>
          </a:p>
        </p:txBody>
      </p:sp>
      <p:sp>
        <p:nvSpPr>
          <p:cNvPr id="6" name="Rectangle 7"/>
          <p:cNvSpPr>
            <a:spLocks noChangeArrowheads="1"/>
          </p:cNvSpPr>
          <p:nvPr/>
        </p:nvSpPr>
        <p:spPr bwMode="auto">
          <a:xfrm>
            <a:off x="12700" y="6059190"/>
            <a:ext cx="9131300" cy="515938"/>
          </a:xfrm>
          <a:prstGeom prst="rect">
            <a:avLst/>
          </a:prstGeom>
          <a:solidFill>
            <a:srgbClr val="FFFF99"/>
          </a:solidFill>
          <a:ln w="9525" algn="ctr">
            <a:noFill/>
            <a:miter lim="800000"/>
            <a:headEnd/>
            <a:tailEnd/>
          </a:ln>
          <a:effectLst/>
        </p:spPr>
        <p:txBody>
          <a:bodyPr/>
          <a:lstStyle/>
          <a:p>
            <a:pPr>
              <a:buBlip>
                <a:blip r:embed="rId3"/>
              </a:buBlip>
            </a:pPr>
            <a:r>
              <a:rPr lang="en-US" dirty="0" smtClean="0">
                <a:latin typeface="Calibri" pitchFamily="34" charset="0"/>
              </a:rPr>
              <a:t> Exponential increase in energy consumption</a:t>
            </a:r>
            <a:endParaRPr lang="en-US" dirty="0">
              <a:latin typeface="Calibri" pitchFamily="34" charset="0"/>
            </a:endParaRPr>
          </a:p>
        </p:txBody>
      </p:sp>
    </p:spTree>
    <p:extLst>
      <p:ext uri="{BB962C8B-B14F-4D97-AF65-F5344CB8AC3E}">
        <p14:creationId xmlns:p14="http://schemas.microsoft.com/office/powerpoint/2010/main" val="37116162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Scaling Implications</a:t>
            </a:r>
            <a:endParaRPr lang="en-US" dirty="0"/>
          </a:p>
        </p:txBody>
      </p:sp>
      <p:sp>
        <p:nvSpPr>
          <p:cNvPr id="3" name="Content Placeholder 2"/>
          <p:cNvSpPr>
            <a:spLocks noGrp="1"/>
          </p:cNvSpPr>
          <p:nvPr>
            <p:ph idx="1"/>
          </p:nvPr>
        </p:nvSpPr>
        <p:spPr>
          <a:xfrm>
            <a:off x="444239" y="1522114"/>
            <a:ext cx="8445449" cy="4791075"/>
          </a:xfrm>
        </p:spPr>
        <p:txBody>
          <a:bodyPr/>
          <a:lstStyle/>
          <a:p>
            <a:pPr marL="0" indent="0">
              <a:buNone/>
            </a:pPr>
            <a:r>
              <a:rPr lang="en-US" dirty="0" smtClean="0"/>
              <a:t>Caches </a:t>
            </a:r>
            <a:r>
              <a:rPr lang="en-US" dirty="0"/>
              <a:t>are getting </a:t>
            </a:r>
            <a:r>
              <a:rPr lang="en-US" dirty="0" smtClean="0"/>
              <a:t>huge</a:t>
            </a:r>
            <a:endParaRPr lang="en-US" dirty="0"/>
          </a:p>
          <a:p>
            <a:r>
              <a:rPr lang="en-US" dirty="0" smtClean="0"/>
              <a:t>Need </a:t>
            </a:r>
            <a:r>
              <a:rPr lang="en-US" dirty="0"/>
              <a:t>cache architectures to deal with &gt;&gt; </a:t>
            </a:r>
            <a:r>
              <a:rPr lang="en-US" dirty="0" smtClean="0"/>
              <a:t>MB</a:t>
            </a:r>
          </a:p>
          <a:p>
            <a:endParaRPr lang="en-US" dirty="0" smtClean="0"/>
          </a:p>
          <a:p>
            <a:pPr>
              <a:buFont typeface="Wingdings" charset="0"/>
              <a:buChar char="à"/>
            </a:pPr>
            <a:r>
              <a:rPr lang="en-US" b="1" dirty="0" smtClean="0">
                <a:solidFill>
                  <a:srgbClr val="FF0000"/>
                </a:solidFill>
                <a:sym typeface="Wingdings"/>
              </a:rPr>
              <a:t>Elastic Caches</a:t>
            </a:r>
            <a:endParaRPr lang="en-US" b="1" dirty="0">
              <a:solidFill>
                <a:srgbClr val="FF0000"/>
              </a:solidFill>
              <a:sym typeface="Wingdings"/>
            </a:endParaRPr>
          </a:p>
          <a:p>
            <a:pPr lvl="1">
              <a:buFont typeface="Courier New"/>
              <a:buChar char="o"/>
            </a:pPr>
            <a:r>
              <a:rPr lang="en-US" dirty="0" smtClean="0"/>
              <a:t>Adapt behavior to executing workload to minimize transfers</a:t>
            </a:r>
          </a:p>
          <a:p>
            <a:pPr lvl="1">
              <a:buFont typeface="Courier New"/>
              <a:buChar char="o"/>
            </a:pPr>
            <a:r>
              <a:rPr lang="en-US" dirty="0" smtClean="0"/>
              <a:t>Reactive </a:t>
            </a:r>
            <a:r>
              <a:rPr lang="en-US" dirty="0"/>
              <a:t>NUCA </a:t>
            </a:r>
            <a:r>
              <a:rPr lang="en-US" sz="1800" dirty="0" smtClean="0">
                <a:solidFill>
                  <a:srgbClr val="3333CC"/>
                </a:solidFill>
              </a:rPr>
              <a:t>[Hardavellas, ISCA</a:t>
            </a:r>
            <a:r>
              <a:rPr lang="en-US" sz="1800" dirty="0">
                <a:solidFill>
                  <a:srgbClr val="3333CC"/>
                </a:solidFill>
              </a:rPr>
              <a:t> </a:t>
            </a:r>
            <a:r>
              <a:rPr lang="en-US" sz="1800" dirty="0" smtClean="0">
                <a:solidFill>
                  <a:srgbClr val="3333CC"/>
                </a:solidFill>
              </a:rPr>
              <a:t>2009][Hardavellas, IEEE Micro 2010]</a:t>
            </a:r>
            <a:endParaRPr lang="en-US" sz="2000" dirty="0" smtClean="0">
              <a:solidFill>
                <a:srgbClr val="3333CC"/>
              </a:solidFill>
            </a:endParaRPr>
          </a:p>
          <a:p>
            <a:pPr lvl="1">
              <a:buFont typeface="Courier New"/>
              <a:buChar char="o"/>
            </a:pPr>
            <a:r>
              <a:rPr lang="en-US" dirty="0" smtClean="0"/>
              <a:t>Dynamic Directories </a:t>
            </a:r>
            <a:r>
              <a:rPr lang="en-US" sz="1800" dirty="0" smtClean="0">
                <a:solidFill>
                  <a:srgbClr val="3333CC"/>
                </a:solidFill>
              </a:rPr>
              <a:t>[Das, NUTR 2010, in submission]</a:t>
            </a:r>
          </a:p>
          <a:p>
            <a:pPr lvl="3">
              <a:buFont typeface="Courier New"/>
              <a:buChar char="o"/>
            </a:pPr>
            <a:r>
              <a:rPr lang="en-US" sz="2400" dirty="0" smtClean="0"/>
              <a:t>…but that’s another talk…</a:t>
            </a:r>
          </a:p>
          <a:p>
            <a:pPr>
              <a:buFont typeface="Courier New"/>
              <a:buChar char="o"/>
            </a:pPr>
            <a:endParaRPr lang="en-US" sz="2800" dirty="0" smtClean="0"/>
          </a:p>
          <a:p>
            <a:pPr lvl="3">
              <a:buFont typeface="Courier New"/>
              <a:buChar char="o"/>
            </a:pPr>
            <a:endParaRPr lang="en-US" sz="2400" dirty="0" smtClean="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20</a:t>
            </a:fld>
            <a:endParaRPr lang="en-US"/>
          </a:p>
        </p:txBody>
      </p:sp>
      <p:sp>
        <p:nvSpPr>
          <p:cNvPr id="6" name="Rectangle 5"/>
          <p:cNvSpPr>
            <a:spLocks noChangeArrowheads="1"/>
          </p:cNvSpPr>
          <p:nvPr/>
        </p:nvSpPr>
        <p:spPr bwMode="auto">
          <a:xfrm>
            <a:off x="0" y="6019800"/>
            <a:ext cx="9144000" cy="528638"/>
          </a:xfrm>
          <a:prstGeom prst="rect">
            <a:avLst/>
          </a:prstGeom>
          <a:solidFill>
            <a:srgbClr val="FFFF99"/>
          </a:solidFill>
          <a:ln w="9525" algn="ctr">
            <a:noFill/>
            <a:miter lim="800000"/>
            <a:headEnd/>
            <a:tailEnd/>
          </a:ln>
          <a:effectLst/>
        </p:spPr>
        <p:txBody>
          <a:bodyPr/>
          <a:lstStyle/>
          <a:p>
            <a:pPr>
              <a:buBlip>
                <a:blip r:embed="rId3"/>
              </a:buBlip>
            </a:pPr>
            <a:r>
              <a:rPr lang="en-US" dirty="0" smtClean="0">
                <a:latin typeface="Calibri" pitchFamily="34" charset="0"/>
              </a:rPr>
              <a:t> Need to push back the bandwidth wall!!!</a:t>
            </a:r>
          </a:p>
        </p:txBody>
      </p:sp>
    </p:spTree>
    <p:extLst>
      <p:ext uri="{BB962C8B-B14F-4D97-AF65-F5344CB8AC3E}">
        <p14:creationId xmlns:p14="http://schemas.microsoft.com/office/powerpoint/2010/main" val="27513311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cstate="print"/>
          <a:srcRect l="-13021" r="-13021"/>
          <a:stretch>
            <a:fillRect/>
          </a:stretch>
        </p:blipFill>
        <p:spPr bwMode="auto">
          <a:xfrm>
            <a:off x="-609600" y="1384417"/>
            <a:ext cx="6337300" cy="3689423"/>
          </a:xfrm>
          <a:prstGeom prst="rect">
            <a:avLst/>
          </a:prstGeom>
          <a:noFill/>
          <a:ln w="9525" cap="flat" cmpd="sng" algn="ctr">
            <a:noFill/>
            <a:prstDash val="solid"/>
            <a:miter lim="800000"/>
            <a:headEnd/>
            <a:tailEnd/>
          </a:ln>
          <a:effectLst/>
        </p:spPr>
      </p:pic>
      <p:sp>
        <p:nvSpPr>
          <p:cNvPr id="2" name="Title 1"/>
          <p:cNvSpPr>
            <a:spLocks noGrp="1"/>
          </p:cNvSpPr>
          <p:nvPr>
            <p:ph type="title"/>
          </p:nvPr>
        </p:nvSpPr>
        <p:spPr>
          <a:xfrm>
            <a:off x="0" y="658813"/>
            <a:ext cx="9144000" cy="573087"/>
          </a:xfrm>
        </p:spPr>
        <p:txBody>
          <a:bodyPr/>
          <a:lstStyle/>
          <a:p>
            <a:r>
              <a:rPr lang="en-US" dirty="0" smtClean="0"/>
              <a:t>Mitigating Bandwidth Limitations: 3D-stacking</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21</a:t>
            </a:fld>
            <a:endParaRPr lang="en-US"/>
          </a:p>
        </p:txBody>
      </p:sp>
      <p:sp>
        <p:nvSpPr>
          <p:cNvPr id="7" name="TextBox 6"/>
          <p:cNvSpPr txBox="1"/>
          <p:nvPr/>
        </p:nvSpPr>
        <p:spPr>
          <a:xfrm>
            <a:off x="949464" y="5308600"/>
            <a:ext cx="2289008" cy="338554"/>
          </a:xfrm>
          <a:prstGeom prst="rect">
            <a:avLst/>
          </a:prstGeom>
          <a:noFill/>
        </p:spPr>
        <p:txBody>
          <a:bodyPr wrap="none" rtlCol="0">
            <a:spAutoFit/>
          </a:bodyPr>
          <a:lstStyle/>
          <a:p>
            <a:pPr>
              <a:buNone/>
            </a:pPr>
            <a:r>
              <a:rPr lang="en-US" sz="1600" dirty="0" smtClean="0"/>
              <a:t>[</a:t>
            </a:r>
            <a:r>
              <a:rPr lang="en-US" sz="1600" dirty="0" err="1" smtClean="0"/>
              <a:t>Loh</a:t>
            </a:r>
            <a:r>
              <a:rPr lang="en-US" sz="1600" dirty="0" smtClean="0"/>
              <a:t> et al., ISCA’08]</a:t>
            </a:r>
            <a:endParaRPr lang="en-US" sz="1600" dirty="0"/>
          </a:p>
        </p:txBody>
      </p:sp>
      <p:sp>
        <p:nvSpPr>
          <p:cNvPr id="8" name="Rectangle 7"/>
          <p:cNvSpPr>
            <a:spLocks noChangeArrowheads="1"/>
          </p:cNvSpPr>
          <p:nvPr/>
        </p:nvSpPr>
        <p:spPr bwMode="auto">
          <a:xfrm>
            <a:off x="0" y="6019800"/>
            <a:ext cx="9144000" cy="528638"/>
          </a:xfrm>
          <a:prstGeom prst="rect">
            <a:avLst/>
          </a:prstGeom>
          <a:solidFill>
            <a:srgbClr val="FFFF99"/>
          </a:solidFill>
          <a:ln w="9525" algn="ctr">
            <a:noFill/>
            <a:miter lim="800000"/>
            <a:headEnd/>
            <a:tailEnd/>
          </a:ln>
          <a:effectLst/>
        </p:spPr>
        <p:txBody>
          <a:bodyPr/>
          <a:lstStyle/>
          <a:p>
            <a:pPr>
              <a:buBlip>
                <a:blip r:embed="rId4"/>
              </a:buBlip>
            </a:pPr>
            <a:r>
              <a:rPr lang="en-US" dirty="0" smtClean="0">
                <a:latin typeface="Calibri" pitchFamily="34" charset="0"/>
              </a:rPr>
              <a:t> Delivers TB/sec of bandwidth; use as large “in-package” cache</a:t>
            </a:r>
          </a:p>
        </p:txBody>
      </p:sp>
      <p:pic>
        <p:nvPicPr>
          <p:cNvPr id="3" name="Picture 2"/>
          <p:cNvPicPr>
            <a:picLocks noChangeAspect="1"/>
          </p:cNvPicPr>
          <p:nvPr/>
        </p:nvPicPr>
        <p:blipFill>
          <a:blip r:embed="rId5"/>
          <a:stretch>
            <a:fillRect/>
          </a:stretch>
        </p:blipFill>
        <p:spPr>
          <a:xfrm>
            <a:off x="5537200" y="1231126"/>
            <a:ext cx="3124199" cy="2578704"/>
          </a:xfrm>
          <a:prstGeom prst="rect">
            <a:avLst/>
          </a:prstGeom>
        </p:spPr>
      </p:pic>
      <p:sp>
        <p:nvSpPr>
          <p:cNvPr id="10" name="TextBox 9"/>
          <p:cNvSpPr txBox="1"/>
          <p:nvPr/>
        </p:nvSpPr>
        <p:spPr>
          <a:xfrm>
            <a:off x="4892294" y="5328066"/>
            <a:ext cx="770964" cy="338554"/>
          </a:xfrm>
          <a:prstGeom prst="rect">
            <a:avLst/>
          </a:prstGeom>
          <a:noFill/>
        </p:spPr>
        <p:txBody>
          <a:bodyPr wrap="none" rtlCol="0">
            <a:spAutoFit/>
          </a:bodyPr>
          <a:lstStyle/>
          <a:p>
            <a:pPr>
              <a:buNone/>
            </a:pPr>
            <a:r>
              <a:rPr lang="en-US" sz="1600" dirty="0" smtClean="0"/>
              <a:t>[IBM]</a:t>
            </a:r>
            <a:endParaRPr lang="en-US" sz="1600" dirty="0"/>
          </a:p>
        </p:txBody>
      </p:sp>
      <p:sp>
        <p:nvSpPr>
          <p:cNvPr id="11" name="TextBox 10"/>
          <p:cNvSpPr txBox="1"/>
          <p:nvPr/>
        </p:nvSpPr>
        <p:spPr>
          <a:xfrm>
            <a:off x="4577048" y="3327400"/>
            <a:ext cx="1028246" cy="338554"/>
          </a:xfrm>
          <a:prstGeom prst="rect">
            <a:avLst/>
          </a:prstGeom>
          <a:noFill/>
        </p:spPr>
        <p:txBody>
          <a:bodyPr wrap="none" rtlCol="0">
            <a:spAutoFit/>
          </a:bodyPr>
          <a:lstStyle/>
          <a:p>
            <a:pPr>
              <a:buNone/>
            </a:pPr>
            <a:r>
              <a:rPr lang="en-US" sz="1600" dirty="0" smtClean="0"/>
              <a:t>[Philips]</a:t>
            </a:r>
            <a:endParaRPr lang="en-US" sz="1600" dirty="0"/>
          </a:p>
        </p:txBody>
      </p:sp>
      <p:sp>
        <p:nvSpPr>
          <p:cNvPr id="12" name="Rectangle 11"/>
          <p:cNvSpPr/>
          <p:nvPr/>
        </p:nvSpPr>
        <p:spPr bwMode="auto">
          <a:xfrm>
            <a:off x="5494948" y="3655429"/>
            <a:ext cx="2922498" cy="1221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pic>
        <p:nvPicPr>
          <p:cNvPr id="13" name="Picture 12"/>
          <p:cNvPicPr>
            <a:picLocks noChangeAspect="1"/>
          </p:cNvPicPr>
          <p:nvPr/>
        </p:nvPicPr>
        <p:blipFill>
          <a:blip r:embed="rId6"/>
          <a:stretch>
            <a:fillRect/>
          </a:stretch>
        </p:blipFill>
        <p:spPr>
          <a:xfrm>
            <a:off x="5662965" y="3687872"/>
            <a:ext cx="2941632" cy="23362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Analysis of 3D-Stacked </a:t>
            </a:r>
            <a:r>
              <a:rPr lang="en-US" dirty="0" err="1" smtClean="0"/>
              <a:t>Multicores</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22</a:t>
            </a:fld>
            <a:endParaRPr lang="en-US"/>
          </a:p>
        </p:txBody>
      </p:sp>
      <p:graphicFrame>
        <p:nvGraphicFramePr>
          <p:cNvPr id="9" name="Content Placeholder 8"/>
          <p:cNvGraphicFramePr>
            <a:graphicFrameLocks noGrp="1"/>
          </p:cNvGraphicFramePr>
          <p:nvPr>
            <p:ph idx="1"/>
          </p:nvPr>
        </p:nvGraphicFramePr>
        <p:xfrm>
          <a:off x="457200" y="1457325"/>
          <a:ext cx="8229600" cy="427037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7"/>
          <p:cNvSpPr>
            <a:spLocks noChangeArrowheads="1"/>
          </p:cNvSpPr>
          <p:nvPr/>
        </p:nvSpPr>
        <p:spPr bwMode="auto">
          <a:xfrm>
            <a:off x="76200" y="5956300"/>
            <a:ext cx="8991600" cy="592138"/>
          </a:xfrm>
          <a:prstGeom prst="rect">
            <a:avLst/>
          </a:prstGeom>
          <a:solidFill>
            <a:srgbClr val="FFFF99"/>
          </a:solidFill>
          <a:ln w="9525" algn="ctr">
            <a:noFill/>
            <a:miter lim="800000"/>
            <a:headEnd/>
            <a:tailEnd/>
          </a:ln>
          <a:effectLst/>
        </p:spPr>
        <p:txBody>
          <a:bodyPr/>
          <a:lstStyle/>
          <a:p>
            <a:pPr>
              <a:buBlip>
                <a:blip r:embed="rId4"/>
              </a:buBlip>
            </a:pPr>
            <a:r>
              <a:rPr lang="en-US" dirty="0" smtClean="0">
                <a:latin typeface="Calibri" pitchFamily="34" charset="0"/>
              </a:rPr>
              <a:t> Chip becomes power-constrained</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srcRect r="44318"/>
          <a:stretch/>
        </p:blipFill>
        <p:spPr>
          <a:xfrm>
            <a:off x="5323059" y="3022256"/>
            <a:ext cx="2994750" cy="1992810"/>
          </a:xfrm>
          <a:prstGeom prst="rect">
            <a:avLst/>
          </a:prstGeom>
        </p:spPr>
      </p:pic>
      <p:sp>
        <p:nvSpPr>
          <p:cNvPr id="2" name="Title 1"/>
          <p:cNvSpPr>
            <a:spLocks noGrp="1"/>
          </p:cNvSpPr>
          <p:nvPr>
            <p:ph type="title"/>
          </p:nvPr>
        </p:nvSpPr>
        <p:spPr>
          <a:xfrm>
            <a:off x="0" y="658814"/>
            <a:ext cx="9144000" cy="624024"/>
          </a:xfrm>
        </p:spPr>
        <p:txBody>
          <a:bodyPr/>
          <a:lstStyle/>
          <a:p>
            <a:r>
              <a:rPr lang="en-US" dirty="0" smtClean="0"/>
              <a:t>The Rise of Dark Silicon</a:t>
            </a:r>
            <a:endParaRPr lang="en-US" dirty="0"/>
          </a:p>
        </p:txBody>
      </p:sp>
      <p:sp>
        <p:nvSpPr>
          <p:cNvPr id="3" name="Content Placeholder 2"/>
          <p:cNvSpPr>
            <a:spLocks noGrp="1"/>
          </p:cNvSpPr>
          <p:nvPr>
            <p:ph idx="1"/>
          </p:nvPr>
        </p:nvSpPr>
        <p:spPr>
          <a:xfrm>
            <a:off x="267368" y="1390882"/>
            <a:ext cx="8622632" cy="487004"/>
          </a:xfrm>
        </p:spPr>
        <p:txBody>
          <a:bodyPr/>
          <a:lstStyle/>
          <a:p>
            <a:pPr marL="0" indent="0" algn="ctr">
              <a:buNone/>
            </a:pPr>
            <a:r>
              <a:rPr lang="en-US" b="1" dirty="0" smtClean="0"/>
              <a:t>Transistor counts increase exponentially, but…</a:t>
            </a:r>
            <a:endParaRPr lang="en-US" dirty="0" smtClean="0"/>
          </a:p>
        </p:txBody>
      </p:sp>
      <p:sp>
        <p:nvSpPr>
          <p:cNvPr id="10" name="TextBox 9"/>
          <p:cNvSpPr txBox="1"/>
          <p:nvPr/>
        </p:nvSpPr>
        <p:spPr>
          <a:xfrm>
            <a:off x="5342547" y="1893222"/>
            <a:ext cx="3511523" cy="1107996"/>
          </a:xfrm>
          <a:prstGeom prst="rect">
            <a:avLst/>
          </a:prstGeom>
          <a:noFill/>
        </p:spPr>
        <p:txBody>
          <a:bodyPr wrap="none" rtlCol="0">
            <a:spAutoFit/>
          </a:bodyPr>
          <a:lstStyle/>
          <a:p>
            <a:pPr algn="l">
              <a:buNone/>
            </a:pPr>
            <a:r>
              <a:rPr lang="en-US" sz="2200" dirty="0" smtClean="0">
                <a:latin typeface="Calibri"/>
                <a:cs typeface="Calibri"/>
              </a:rPr>
              <a:t>Traditional HW power-aware</a:t>
            </a:r>
            <a:br>
              <a:rPr lang="en-US" sz="2200" dirty="0" smtClean="0">
                <a:latin typeface="Calibri"/>
                <a:cs typeface="Calibri"/>
              </a:rPr>
            </a:br>
            <a:r>
              <a:rPr lang="en-US" sz="2200" dirty="0" smtClean="0">
                <a:latin typeface="Calibri"/>
                <a:cs typeface="Calibri"/>
              </a:rPr>
              <a:t>techniques inadequate</a:t>
            </a:r>
            <a:r>
              <a:rPr lang="en-US" sz="2200" dirty="0">
                <a:latin typeface="Calibri"/>
                <a:cs typeface="Calibri"/>
              </a:rPr>
              <a:t/>
            </a:r>
            <a:br>
              <a:rPr lang="en-US" sz="2200" dirty="0">
                <a:latin typeface="Calibri"/>
                <a:cs typeface="Calibri"/>
              </a:rPr>
            </a:br>
            <a:r>
              <a:rPr lang="en-US" sz="2200" dirty="0" smtClean="0">
                <a:latin typeface="Calibri"/>
                <a:cs typeface="Calibri"/>
              </a:rPr>
              <a:t>(e.g., voltage-freq. scaling)</a:t>
            </a:r>
          </a:p>
        </p:txBody>
      </p:sp>
      <p:sp>
        <p:nvSpPr>
          <p:cNvPr id="12" name="Right Arrow 11"/>
          <p:cNvSpPr/>
          <p:nvPr/>
        </p:nvSpPr>
        <p:spPr bwMode="auto">
          <a:xfrm>
            <a:off x="4373558" y="5948130"/>
            <a:ext cx="1531029" cy="442088"/>
          </a:xfrm>
          <a:prstGeom prst="rightArrow">
            <a:avLst/>
          </a:prstGeom>
          <a:gradFill flip="none" rotWithShape="1">
            <a:gsLst>
              <a:gs pos="0">
                <a:srgbClr val="FF0000"/>
              </a:gs>
              <a:gs pos="100000">
                <a:srgbClr val="FFFFFF"/>
              </a:gs>
            </a:gsLst>
            <a:lin ang="10800000" scaled="0"/>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5" name="Right Arrow 14"/>
          <p:cNvSpPr/>
          <p:nvPr/>
        </p:nvSpPr>
        <p:spPr bwMode="auto">
          <a:xfrm rot="5400000">
            <a:off x="6027634" y="4971325"/>
            <a:ext cx="724947" cy="442088"/>
          </a:xfrm>
          <a:prstGeom prst="rightArrow">
            <a:avLst/>
          </a:prstGeom>
          <a:gradFill flip="none" rotWithShape="1">
            <a:gsLst>
              <a:gs pos="0">
                <a:srgbClr val="FF0000"/>
              </a:gs>
              <a:gs pos="100000">
                <a:srgbClr val="FFFFFF"/>
              </a:gs>
            </a:gsLst>
            <a:lin ang="10800000" scaled="0"/>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8" name="Right Arrow 17"/>
          <p:cNvSpPr/>
          <p:nvPr/>
        </p:nvSpPr>
        <p:spPr bwMode="auto">
          <a:xfrm rot="2257064">
            <a:off x="3720166" y="4671416"/>
            <a:ext cx="2475465" cy="442088"/>
          </a:xfrm>
          <a:prstGeom prst="rightArrow">
            <a:avLst/>
          </a:prstGeom>
          <a:gradFill flip="none" rotWithShape="1">
            <a:gsLst>
              <a:gs pos="0">
                <a:srgbClr val="FF0000"/>
              </a:gs>
              <a:gs pos="100000">
                <a:srgbClr val="FFFFFF"/>
              </a:gs>
            </a:gsLst>
            <a:lin ang="10800000" scaled="0"/>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20" name="TextBox 19"/>
          <p:cNvSpPr txBox="1"/>
          <p:nvPr/>
        </p:nvSpPr>
        <p:spPr>
          <a:xfrm>
            <a:off x="5973133" y="5586075"/>
            <a:ext cx="2460517" cy="523220"/>
          </a:xfrm>
          <a:prstGeom prst="rect">
            <a:avLst/>
          </a:prstGeom>
          <a:noFill/>
        </p:spPr>
        <p:txBody>
          <a:bodyPr wrap="none" rtlCol="0">
            <a:spAutoFit/>
          </a:bodyPr>
          <a:lstStyle/>
          <a:p>
            <a:pPr algn="l">
              <a:buNone/>
            </a:pPr>
            <a:r>
              <a:rPr lang="en-US" sz="2800" b="1" i="1" dirty="0" smtClean="0">
                <a:solidFill>
                  <a:srgbClr val="FF0000"/>
                </a:solidFill>
                <a:latin typeface="Calibri"/>
                <a:cs typeface="Calibri"/>
              </a:rPr>
              <a:t>Dark Silicon !!!</a:t>
            </a:r>
          </a:p>
        </p:txBody>
      </p:sp>
      <p:graphicFrame>
        <p:nvGraphicFramePr>
          <p:cNvPr id="21" name="Content Placeholder 8"/>
          <p:cNvGraphicFramePr>
            <a:graphicFrameLocks/>
          </p:cNvGraphicFramePr>
          <p:nvPr>
            <p:extLst>
              <p:ext uri="{D42A27DB-BD31-4B8C-83A1-F6EECF244321}">
                <p14:modId xmlns:p14="http://schemas.microsoft.com/office/powerpoint/2010/main" val="193891201"/>
              </p:ext>
            </p:extLst>
          </p:nvPr>
        </p:nvGraphicFramePr>
        <p:xfrm>
          <a:off x="416666" y="2761303"/>
          <a:ext cx="3491097" cy="176305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67445" y="1891395"/>
            <a:ext cx="4692661" cy="830997"/>
          </a:xfrm>
          <a:prstGeom prst="rect">
            <a:avLst/>
          </a:prstGeom>
          <a:noFill/>
        </p:spPr>
        <p:txBody>
          <a:bodyPr wrap="none" rtlCol="0">
            <a:spAutoFit/>
          </a:bodyPr>
          <a:lstStyle/>
          <a:p>
            <a:pPr>
              <a:buNone/>
            </a:pPr>
            <a:r>
              <a:rPr lang="en-US" dirty="0">
                <a:latin typeface="Calibri"/>
                <a:cs typeface="Calibri"/>
              </a:rPr>
              <a:t>Can no longer power the entire chip</a:t>
            </a:r>
            <a:br>
              <a:rPr lang="en-US" dirty="0">
                <a:latin typeface="Calibri"/>
                <a:cs typeface="Calibri"/>
              </a:rPr>
            </a:br>
            <a:r>
              <a:rPr lang="en-US" dirty="0">
                <a:latin typeface="Calibri"/>
                <a:cs typeface="Calibri"/>
              </a:rPr>
              <a:t>(voltages, cooling do not scale</a:t>
            </a:r>
            <a:r>
              <a:rPr lang="en-US" dirty="0" smtClean="0">
                <a:latin typeface="Calibri"/>
                <a:cs typeface="Calibri"/>
              </a:rPr>
              <a:t>)</a:t>
            </a:r>
            <a:endParaRPr lang="en-US" dirty="0">
              <a:latin typeface="Calibri"/>
              <a:cs typeface="Calibri"/>
            </a:endParaRPr>
          </a:p>
        </p:txBody>
      </p:sp>
      <p:graphicFrame>
        <p:nvGraphicFramePr>
          <p:cNvPr id="22" name="Content Placeholder 9"/>
          <p:cNvGraphicFramePr>
            <a:graphicFrameLocks/>
          </p:cNvGraphicFramePr>
          <p:nvPr>
            <p:extLst>
              <p:ext uri="{D42A27DB-BD31-4B8C-83A1-F6EECF244321}">
                <p14:modId xmlns:p14="http://schemas.microsoft.com/office/powerpoint/2010/main" val="4217418170"/>
              </p:ext>
            </p:extLst>
          </p:nvPr>
        </p:nvGraphicFramePr>
        <p:xfrm>
          <a:off x="362619" y="4622240"/>
          <a:ext cx="3866523" cy="1913350"/>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p:cNvSpPr txBox="1"/>
          <p:nvPr/>
        </p:nvSpPr>
        <p:spPr>
          <a:xfrm>
            <a:off x="7119444" y="4906408"/>
            <a:ext cx="1820631" cy="276999"/>
          </a:xfrm>
          <a:prstGeom prst="rect">
            <a:avLst/>
          </a:prstGeom>
          <a:noFill/>
        </p:spPr>
        <p:txBody>
          <a:bodyPr wrap="none" rtlCol="0">
            <a:spAutoFit/>
          </a:bodyPr>
          <a:lstStyle/>
          <a:p>
            <a:pPr>
              <a:buNone/>
            </a:pPr>
            <a:r>
              <a:rPr lang="en-US" sz="1200" dirty="0" smtClean="0">
                <a:latin typeface="Calibri"/>
                <a:cs typeface="Calibri"/>
              </a:rPr>
              <a:t>[Watanabe et al., ISCA’10]</a:t>
            </a:r>
            <a:endParaRPr lang="en-US" sz="1200" dirty="0">
              <a:latin typeface="Calibri"/>
              <a:cs typeface="Calibri"/>
            </a:endParaRPr>
          </a:p>
        </p:txBody>
      </p:sp>
      <p:sp>
        <p:nvSpPr>
          <p:cNvPr id="14" name="Footer Placeholder 3"/>
          <p:cNvSpPr>
            <a:spLocks noGrp="1"/>
          </p:cNvSpPr>
          <p:nvPr>
            <p:ph type="ftr" sz="quarter" idx="10"/>
          </p:nvPr>
        </p:nvSpPr>
        <p:spPr>
          <a:xfrm>
            <a:off x="6096000" y="6591300"/>
            <a:ext cx="3022600" cy="228600"/>
          </a:xfrm>
        </p:spPr>
        <p:txBody>
          <a:bodyPr/>
          <a:lstStyle/>
          <a:p>
            <a:r>
              <a:rPr lang="en-US" dirty="0" smtClean="0"/>
              <a:t>© Hardavellas</a:t>
            </a:r>
            <a:endParaRPr lang="en-US" dirty="0"/>
          </a:p>
        </p:txBody>
      </p:sp>
      <p:sp>
        <p:nvSpPr>
          <p:cNvPr id="16" name="Slide Number Placeholder 4"/>
          <p:cNvSpPr>
            <a:spLocks noGrp="1"/>
          </p:cNvSpPr>
          <p:nvPr>
            <p:ph type="sldNum" sz="quarter" idx="11"/>
          </p:nvPr>
        </p:nvSpPr>
        <p:spPr>
          <a:xfrm>
            <a:off x="2717800" y="6483350"/>
            <a:ext cx="2133600" cy="476250"/>
          </a:xfrm>
        </p:spPr>
        <p:txBody>
          <a:bodyPr/>
          <a:lstStyle/>
          <a:p>
            <a:fld id="{1641CE1F-6BB4-4E05-B813-2B20BBA03CE6}" type="slidenum">
              <a:rPr lang="en-US" smtClean="0"/>
              <a:pPr/>
              <a:t>23</a:t>
            </a:fld>
            <a:endParaRPr lang="en-US"/>
          </a:p>
        </p:txBody>
      </p:sp>
    </p:spTree>
    <p:extLst>
      <p:ext uri="{BB962C8B-B14F-4D97-AF65-F5344CB8AC3E}">
        <p14:creationId xmlns:p14="http://schemas.microsoft.com/office/powerpoint/2010/main" val="10427819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Exponentially-Large Area Left Unutilized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9151086"/>
              </p:ext>
            </p:extLst>
          </p:nvPr>
        </p:nvGraphicFramePr>
        <p:xfrm>
          <a:off x="457200" y="1457325"/>
          <a:ext cx="5491083" cy="44608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7"/>
          <p:cNvSpPr>
            <a:spLocks noChangeArrowheads="1"/>
          </p:cNvSpPr>
          <p:nvPr/>
        </p:nvSpPr>
        <p:spPr bwMode="auto">
          <a:xfrm>
            <a:off x="12700" y="5936962"/>
            <a:ext cx="9131300" cy="515938"/>
          </a:xfrm>
          <a:prstGeom prst="rect">
            <a:avLst/>
          </a:prstGeom>
          <a:solidFill>
            <a:srgbClr val="FFFF99"/>
          </a:solidFill>
          <a:ln w="9525" algn="ctr">
            <a:noFill/>
            <a:miter lim="800000"/>
            <a:headEnd/>
            <a:tailEnd/>
          </a:ln>
          <a:effectLst/>
        </p:spPr>
        <p:txBody>
          <a:bodyPr/>
          <a:lstStyle/>
          <a:p>
            <a:pPr>
              <a:buBlip>
                <a:blip r:embed="rId4"/>
              </a:buBlip>
            </a:pPr>
            <a:r>
              <a:rPr lang="en-US" dirty="0" smtClean="0">
                <a:latin typeface="Calibri" pitchFamily="34" charset="0"/>
              </a:rPr>
              <a:t> Should we waste it?</a:t>
            </a:r>
          </a:p>
        </p:txBody>
      </p:sp>
      <p:pic>
        <p:nvPicPr>
          <p:cNvPr id="9" name="Picture 2"/>
          <p:cNvPicPr>
            <a:picLocks noChangeAspect="1" noChangeArrowheads="1"/>
          </p:cNvPicPr>
          <p:nvPr/>
        </p:nvPicPr>
        <p:blipFill rotWithShape="1">
          <a:blip r:embed="rId5"/>
          <a:srcRect l="5489" t="43969" r="83957" b="38474"/>
          <a:stretch/>
        </p:blipFill>
        <p:spPr bwMode="auto">
          <a:xfrm>
            <a:off x="5787394" y="2413821"/>
            <a:ext cx="2464703" cy="2325977"/>
          </a:xfrm>
          <a:prstGeom prst="rect">
            <a:avLst/>
          </a:prstGeom>
          <a:noFill/>
          <a:ln w="9525">
            <a:noFill/>
            <a:miter lim="800000"/>
            <a:headEnd/>
            <a:tailEnd/>
          </a:ln>
          <a:effectLst/>
        </p:spPr>
      </p:pic>
      <p:sp>
        <p:nvSpPr>
          <p:cNvPr id="10" name="Rectangle 9"/>
          <p:cNvSpPr/>
          <p:nvPr/>
        </p:nvSpPr>
        <p:spPr bwMode="auto">
          <a:xfrm>
            <a:off x="5840269" y="2483351"/>
            <a:ext cx="2386299" cy="1230834"/>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1" name="Rectangle 10"/>
          <p:cNvSpPr/>
          <p:nvPr/>
        </p:nvSpPr>
        <p:spPr bwMode="auto">
          <a:xfrm rot="16200000">
            <a:off x="6104532" y="3451305"/>
            <a:ext cx="952894" cy="1478654"/>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8" name="Footer Placeholder 3"/>
          <p:cNvSpPr>
            <a:spLocks noGrp="1"/>
          </p:cNvSpPr>
          <p:nvPr>
            <p:ph type="ftr" sz="quarter" idx="10"/>
          </p:nvPr>
        </p:nvSpPr>
        <p:spPr>
          <a:xfrm>
            <a:off x="6096000" y="6591300"/>
            <a:ext cx="3022600" cy="228600"/>
          </a:xfrm>
        </p:spPr>
        <p:txBody>
          <a:bodyPr/>
          <a:lstStyle/>
          <a:p>
            <a:r>
              <a:rPr lang="en-US" dirty="0" smtClean="0"/>
              <a:t>© Hardavellas</a:t>
            </a:r>
            <a:endParaRPr lang="en-US" dirty="0"/>
          </a:p>
        </p:txBody>
      </p:sp>
      <p:sp>
        <p:nvSpPr>
          <p:cNvPr id="12" name="Slide Number Placeholder 4"/>
          <p:cNvSpPr>
            <a:spLocks noGrp="1"/>
          </p:cNvSpPr>
          <p:nvPr>
            <p:ph type="sldNum" sz="quarter" idx="11"/>
          </p:nvPr>
        </p:nvSpPr>
        <p:spPr>
          <a:xfrm>
            <a:off x="2717800" y="6483350"/>
            <a:ext cx="2133600" cy="476250"/>
          </a:xfrm>
        </p:spPr>
        <p:txBody>
          <a:bodyPr/>
          <a:lstStyle/>
          <a:p>
            <a:fld id="{1641CE1F-6BB4-4E05-B813-2B20BBA03CE6}" type="slidenum">
              <a:rPr lang="en-US" smtClean="0"/>
              <a:pPr/>
              <a:t>24</a:t>
            </a:fld>
            <a:endParaRPr lang="en-US"/>
          </a:p>
        </p:txBody>
      </p:sp>
    </p:spTree>
    <p:extLst>
      <p:ext uri="{BB962C8B-B14F-4D97-AF65-F5344CB8AC3E}">
        <p14:creationId xmlns:p14="http://schemas.microsoft.com/office/powerpoint/2010/main" val="718925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8814"/>
            <a:ext cx="9144000" cy="455572"/>
          </a:xfrm>
        </p:spPr>
        <p:txBody>
          <a:bodyPr/>
          <a:lstStyle/>
          <a:p>
            <a:r>
              <a:rPr lang="en-US" dirty="0" smtClean="0"/>
              <a:t>Repurpose Dark Silicon for Specialized Cores</a:t>
            </a:r>
            <a:endParaRPr lang="en-US" dirty="0"/>
          </a:p>
        </p:txBody>
      </p:sp>
      <p:sp>
        <p:nvSpPr>
          <p:cNvPr id="3" name="Content Placeholder 2"/>
          <p:cNvSpPr>
            <a:spLocks noGrp="1"/>
          </p:cNvSpPr>
          <p:nvPr>
            <p:ph idx="1"/>
          </p:nvPr>
        </p:nvSpPr>
        <p:spPr>
          <a:xfrm>
            <a:off x="233257" y="1429514"/>
            <a:ext cx="8643888" cy="5271433"/>
          </a:xfrm>
        </p:spPr>
        <p:txBody>
          <a:bodyPr/>
          <a:lstStyle/>
          <a:p>
            <a:r>
              <a:rPr lang="en-US" dirty="0" smtClean="0"/>
              <a:t>Don’t waste it; harness it instead!</a:t>
            </a:r>
          </a:p>
          <a:p>
            <a:pPr lvl="1"/>
            <a:r>
              <a:rPr lang="en-US" dirty="0" smtClean="0"/>
              <a:t>Use dark silicon to implement specialized cores</a:t>
            </a:r>
          </a:p>
          <a:p>
            <a:r>
              <a:rPr lang="en-US" dirty="0" smtClean="0"/>
              <a:t>Applications cherry-pick few cores, rest of chip is powered off</a:t>
            </a:r>
          </a:p>
          <a:p>
            <a:r>
              <a:rPr lang="en-US" dirty="0"/>
              <a:t>Vast unused area </a:t>
            </a:r>
            <a:r>
              <a:rPr lang="en-US" dirty="0" smtClean="0">
                <a:sym typeface="Wingdings"/>
              </a:rPr>
              <a:t> many cores  </a:t>
            </a:r>
            <a:r>
              <a:rPr lang="en-US" dirty="0">
                <a:sym typeface="Wingdings"/>
              </a:rPr>
              <a:t>likely to find good </a:t>
            </a:r>
            <a:r>
              <a:rPr lang="en-US" dirty="0" smtClean="0">
                <a:sym typeface="Wingdings"/>
              </a:rPr>
              <a:t>matches</a:t>
            </a:r>
            <a:endParaRPr lang="en-US" dirty="0"/>
          </a:p>
        </p:txBody>
      </p:sp>
      <p:grpSp>
        <p:nvGrpSpPr>
          <p:cNvPr id="6" name="Group 5"/>
          <p:cNvGrpSpPr/>
          <p:nvPr/>
        </p:nvGrpSpPr>
        <p:grpSpPr>
          <a:xfrm>
            <a:off x="810533" y="3652668"/>
            <a:ext cx="2552854" cy="2409166"/>
            <a:chOff x="836061" y="3581684"/>
            <a:chExt cx="2552854" cy="2409166"/>
          </a:xfrm>
        </p:grpSpPr>
        <p:pic>
          <p:nvPicPr>
            <p:cNvPr id="22" name="Picture 2"/>
            <p:cNvPicPr>
              <a:picLocks noChangeAspect="1" noChangeArrowheads="1"/>
            </p:cNvPicPr>
            <p:nvPr/>
          </p:nvPicPr>
          <p:blipFill rotWithShape="1">
            <a:blip r:embed="rId3"/>
            <a:srcRect l="5489" t="43969" r="83957" b="38474"/>
            <a:stretch/>
          </p:blipFill>
          <p:spPr bwMode="auto">
            <a:xfrm>
              <a:off x="836061" y="3581684"/>
              <a:ext cx="2552854" cy="2409166"/>
            </a:xfrm>
            <a:prstGeom prst="rect">
              <a:avLst/>
            </a:prstGeom>
            <a:noFill/>
            <a:ln w="9525">
              <a:noFill/>
              <a:miter lim="800000"/>
              <a:headEnd/>
              <a:tailEnd/>
            </a:ln>
            <a:effectLst/>
          </p:spPr>
        </p:pic>
        <p:sp>
          <p:nvSpPr>
            <p:cNvPr id="17" name="Rectangle 16"/>
            <p:cNvSpPr/>
            <p:nvPr/>
          </p:nvSpPr>
          <p:spPr bwMode="auto">
            <a:xfrm>
              <a:off x="884669" y="3628713"/>
              <a:ext cx="2478716" cy="1298007"/>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8" name="Rectangle 17"/>
            <p:cNvSpPr/>
            <p:nvPr/>
          </p:nvSpPr>
          <p:spPr bwMode="auto">
            <a:xfrm rot="16200000">
              <a:off x="1153131" y="4652203"/>
              <a:ext cx="1003950" cy="1552983"/>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grpSp>
      <p:grpSp>
        <p:nvGrpSpPr>
          <p:cNvPr id="4" name="Group 3"/>
          <p:cNvGrpSpPr/>
          <p:nvPr/>
        </p:nvGrpSpPr>
        <p:grpSpPr>
          <a:xfrm>
            <a:off x="4116696" y="3702959"/>
            <a:ext cx="4236748" cy="2409166"/>
            <a:chOff x="4142224" y="3631975"/>
            <a:chExt cx="4236748" cy="2409166"/>
          </a:xfrm>
        </p:grpSpPr>
        <p:pic>
          <p:nvPicPr>
            <p:cNvPr id="26" name="Picture 2"/>
            <p:cNvPicPr>
              <a:picLocks noChangeAspect="1" noChangeArrowheads="1"/>
            </p:cNvPicPr>
            <p:nvPr/>
          </p:nvPicPr>
          <p:blipFill rotWithShape="1">
            <a:blip r:embed="rId3"/>
            <a:srcRect l="5489" t="43969" r="83957" b="38474"/>
            <a:stretch/>
          </p:blipFill>
          <p:spPr bwMode="auto">
            <a:xfrm>
              <a:off x="5826118" y="3631975"/>
              <a:ext cx="2552854" cy="2409166"/>
            </a:xfrm>
            <a:prstGeom prst="rect">
              <a:avLst/>
            </a:prstGeom>
            <a:noFill/>
            <a:ln w="9525">
              <a:noFill/>
              <a:miter lim="800000"/>
              <a:headEnd/>
              <a:tailEnd/>
            </a:ln>
            <a:effectLst/>
          </p:spPr>
        </p:pic>
        <p:sp>
          <p:nvSpPr>
            <p:cNvPr id="27" name="Rectangle 26"/>
            <p:cNvSpPr/>
            <p:nvPr/>
          </p:nvSpPr>
          <p:spPr bwMode="auto">
            <a:xfrm>
              <a:off x="5881107" y="3685386"/>
              <a:ext cx="2478716" cy="2307087"/>
            </a:xfrm>
            <a:prstGeom prst="rect">
              <a:avLst/>
            </a:prstGeom>
            <a:solidFill>
              <a:schemeClr val="tx1">
                <a:alpha val="7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6" name="Right Arrow 15"/>
            <p:cNvSpPr/>
            <p:nvPr/>
          </p:nvSpPr>
          <p:spPr bwMode="auto">
            <a:xfrm>
              <a:off x="4142224" y="4410626"/>
              <a:ext cx="1015995" cy="723001"/>
            </a:xfrm>
            <a:prstGeom prst="rightArrow">
              <a:avLst/>
            </a:prstGeom>
            <a:gradFill flip="none" rotWithShape="1">
              <a:gsLst>
                <a:gs pos="0">
                  <a:srgbClr val="FF0000"/>
                </a:gs>
                <a:gs pos="100000">
                  <a:srgbClr val="FFFFFF"/>
                </a:gs>
              </a:gsLst>
              <a:lin ang="10800000" scaled="0"/>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pic>
          <p:nvPicPr>
            <p:cNvPr id="21" name="Picture 20"/>
            <p:cNvPicPr>
              <a:picLocks noChangeAspect="1"/>
            </p:cNvPicPr>
            <p:nvPr/>
          </p:nvPicPr>
          <p:blipFill>
            <a:blip r:embed="rId4"/>
            <a:stretch>
              <a:fillRect/>
            </a:stretch>
          </p:blipFill>
          <p:spPr>
            <a:xfrm>
              <a:off x="6800628" y="4694779"/>
              <a:ext cx="460159" cy="511602"/>
            </a:xfrm>
            <a:prstGeom prst="rect">
              <a:avLst/>
            </a:prstGeom>
          </p:spPr>
        </p:pic>
        <p:pic>
          <p:nvPicPr>
            <p:cNvPr id="23" name="Picture 22"/>
            <p:cNvPicPr>
              <a:picLocks noChangeAspect="1"/>
            </p:cNvPicPr>
            <p:nvPr/>
          </p:nvPicPr>
          <p:blipFill>
            <a:blip r:embed="rId5"/>
            <a:stretch>
              <a:fillRect/>
            </a:stretch>
          </p:blipFill>
          <p:spPr>
            <a:xfrm>
              <a:off x="6282668" y="4099453"/>
              <a:ext cx="543737" cy="408276"/>
            </a:xfrm>
            <a:prstGeom prst="rect">
              <a:avLst/>
            </a:prstGeom>
          </p:spPr>
        </p:pic>
        <p:pic>
          <p:nvPicPr>
            <p:cNvPr id="24" name="Picture 23"/>
            <p:cNvPicPr>
              <a:picLocks noChangeAspect="1"/>
            </p:cNvPicPr>
            <p:nvPr/>
          </p:nvPicPr>
          <p:blipFill>
            <a:blip r:embed="rId6"/>
            <a:stretch>
              <a:fillRect/>
            </a:stretch>
          </p:blipFill>
          <p:spPr>
            <a:xfrm>
              <a:off x="6521641" y="5503398"/>
              <a:ext cx="600885" cy="354518"/>
            </a:xfrm>
            <a:prstGeom prst="rect">
              <a:avLst/>
            </a:prstGeom>
          </p:spPr>
        </p:pic>
        <p:pic>
          <p:nvPicPr>
            <p:cNvPr id="25" name="Picture 24"/>
            <p:cNvPicPr>
              <a:picLocks noChangeAspect="1"/>
            </p:cNvPicPr>
            <p:nvPr/>
          </p:nvPicPr>
          <p:blipFill>
            <a:blip r:embed="rId7"/>
            <a:stretch>
              <a:fillRect/>
            </a:stretch>
          </p:blipFill>
          <p:spPr>
            <a:xfrm>
              <a:off x="7606282" y="4332595"/>
              <a:ext cx="273794" cy="731715"/>
            </a:xfrm>
            <a:prstGeom prst="rect">
              <a:avLst/>
            </a:prstGeom>
          </p:spPr>
        </p:pic>
      </p:grpSp>
      <p:sp>
        <p:nvSpPr>
          <p:cNvPr id="19" name="Footer Placeholder 3"/>
          <p:cNvSpPr>
            <a:spLocks noGrp="1"/>
          </p:cNvSpPr>
          <p:nvPr>
            <p:ph type="ftr" sz="quarter" idx="10"/>
          </p:nvPr>
        </p:nvSpPr>
        <p:spPr>
          <a:xfrm>
            <a:off x="6096000" y="6591300"/>
            <a:ext cx="3022600" cy="228600"/>
          </a:xfrm>
        </p:spPr>
        <p:txBody>
          <a:bodyPr/>
          <a:lstStyle/>
          <a:p>
            <a:r>
              <a:rPr lang="en-US" dirty="0" smtClean="0"/>
              <a:t>© Hardavellas</a:t>
            </a:r>
            <a:endParaRPr lang="en-US" dirty="0"/>
          </a:p>
        </p:txBody>
      </p:sp>
      <p:sp>
        <p:nvSpPr>
          <p:cNvPr id="20" name="Slide Number Placeholder 4"/>
          <p:cNvSpPr>
            <a:spLocks noGrp="1"/>
          </p:cNvSpPr>
          <p:nvPr>
            <p:ph type="sldNum" sz="quarter" idx="11"/>
          </p:nvPr>
        </p:nvSpPr>
        <p:spPr>
          <a:xfrm>
            <a:off x="2717800" y="6483350"/>
            <a:ext cx="2133600" cy="476250"/>
          </a:xfrm>
        </p:spPr>
        <p:txBody>
          <a:bodyPr/>
          <a:lstStyle/>
          <a:p>
            <a:fld id="{1641CE1F-6BB4-4E05-B813-2B20BBA03CE6}" type="slidenum">
              <a:rPr lang="en-US" smtClean="0"/>
              <a:pPr/>
              <a:t>25</a:t>
            </a:fld>
            <a:endParaRPr lang="en-US"/>
          </a:p>
        </p:txBody>
      </p:sp>
      <p:sp>
        <p:nvSpPr>
          <p:cNvPr id="28" name="Text Box 4"/>
          <p:cNvSpPr txBox="1">
            <a:spLocks noChangeArrowheads="1"/>
          </p:cNvSpPr>
          <p:nvPr/>
        </p:nvSpPr>
        <p:spPr bwMode="auto">
          <a:xfrm>
            <a:off x="5790544" y="1061124"/>
            <a:ext cx="3105012" cy="369332"/>
          </a:xfrm>
          <a:prstGeom prst="rect">
            <a:avLst/>
          </a:prstGeom>
          <a:noFill/>
          <a:ln w="9525" algn="ctr">
            <a:noFill/>
            <a:miter lim="800000"/>
            <a:headEnd/>
            <a:tailEnd/>
          </a:ln>
          <a:effectLst/>
        </p:spPr>
        <p:txBody>
          <a:bodyPr wrap="none">
            <a:spAutoFit/>
          </a:bodyPr>
          <a:lstStyle/>
          <a:p>
            <a:pPr marL="342900" indent="-342900" algn="r">
              <a:buFontTx/>
              <a:buNone/>
            </a:pPr>
            <a:r>
              <a:rPr lang="en-US" sz="1800" dirty="0" smtClean="0">
                <a:solidFill>
                  <a:srgbClr val="3333CC"/>
                </a:solidFill>
                <a:latin typeface="Calibri" pitchFamily="34" charset="0"/>
              </a:rPr>
              <a:t>[Hardavellas, IEEE Micro 2011]</a:t>
            </a:r>
            <a:endParaRPr lang="en-US" sz="1800" dirty="0">
              <a:solidFill>
                <a:srgbClr val="3333CC"/>
              </a:solidFill>
              <a:latin typeface="Calibri" pitchFamily="34" charset="0"/>
            </a:endParaRPr>
          </a:p>
        </p:txBody>
      </p:sp>
    </p:spTree>
    <p:extLst>
      <p:ext uri="{BB962C8B-B14F-4D97-AF65-F5344CB8AC3E}">
        <p14:creationId xmlns:p14="http://schemas.microsoft.com/office/powerpoint/2010/main" val="281021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Overheads of General-Purpose Processors</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26</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96703865"/>
              </p:ext>
            </p:extLst>
          </p:nvPr>
        </p:nvGraphicFramePr>
        <p:xfrm>
          <a:off x="457200" y="1295796"/>
          <a:ext cx="8229600" cy="444724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7"/>
          <p:cNvSpPr>
            <a:spLocks noChangeArrowheads="1"/>
          </p:cNvSpPr>
          <p:nvPr/>
        </p:nvSpPr>
        <p:spPr bwMode="auto">
          <a:xfrm>
            <a:off x="12700" y="5727417"/>
            <a:ext cx="9131300" cy="816351"/>
          </a:xfrm>
          <a:prstGeom prst="rect">
            <a:avLst/>
          </a:prstGeom>
          <a:solidFill>
            <a:srgbClr val="FFFF99"/>
          </a:solidFill>
          <a:ln w="9525" algn="ctr">
            <a:noFill/>
            <a:miter lim="800000"/>
            <a:headEnd/>
            <a:tailEnd/>
          </a:ln>
          <a:effectLst/>
        </p:spPr>
        <p:txBody>
          <a:bodyPr/>
          <a:lstStyle/>
          <a:p>
            <a:pPr>
              <a:buBlip>
                <a:blip r:embed="rId4"/>
              </a:buBlip>
            </a:pPr>
            <a:r>
              <a:rPr lang="en-US" dirty="0" smtClean="0">
                <a:latin typeface="Calibri" pitchFamily="34" charset="0"/>
              </a:rPr>
              <a:t> Core specialization will minimize most overheads</a:t>
            </a:r>
          </a:p>
          <a:p>
            <a:pPr>
              <a:buBlip>
                <a:blip r:embed="rId4"/>
              </a:buBlip>
            </a:pPr>
            <a:r>
              <a:rPr lang="en-US" dirty="0" smtClean="0">
                <a:latin typeface="Calibri" pitchFamily="34" charset="0"/>
              </a:rPr>
              <a:t> ASICs ~100-700x more efficient than general-purpose cores</a:t>
            </a:r>
          </a:p>
        </p:txBody>
      </p:sp>
      <p:sp>
        <p:nvSpPr>
          <p:cNvPr id="10" name="TextBox 9"/>
          <p:cNvSpPr txBox="1"/>
          <p:nvPr/>
        </p:nvSpPr>
        <p:spPr>
          <a:xfrm>
            <a:off x="383879" y="4735988"/>
            <a:ext cx="907670" cy="461665"/>
          </a:xfrm>
          <a:prstGeom prst="rect">
            <a:avLst/>
          </a:prstGeom>
          <a:noFill/>
        </p:spPr>
        <p:txBody>
          <a:bodyPr wrap="none" rtlCol="0">
            <a:spAutoFit/>
          </a:bodyPr>
          <a:lstStyle/>
          <a:p>
            <a:pPr>
              <a:buNone/>
            </a:pPr>
            <a:r>
              <a:rPr lang="en-US" dirty="0" smtClean="0"/>
              <a:t>50pJ</a:t>
            </a:r>
            <a:endParaRPr lang="en-US" dirty="0"/>
          </a:p>
        </p:txBody>
      </p:sp>
      <p:sp>
        <p:nvSpPr>
          <p:cNvPr id="11" name="TextBox 10"/>
          <p:cNvSpPr txBox="1"/>
          <p:nvPr/>
        </p:nvSpPr>
        <p:spPr>
          <a:xfrm>
            <a:off x="2672631" y="1500027"/>
            <a:ext cx="1299003" cy="461665"/>
          </a:xfrm>
          <a:prstGeom prst="rect">
            <a:avLst/>
          </a:prstGeom>
          <a:noFill/>
        </p:spPr>
        <p:txBody>
          <a:bodyPr wrap="none" rtlCol="0">
            <a:spAutoFit/>
          </a:bodyPr>
          <a:lstStyle/>
          <a:p>
            <a:pPr>
              <a:buNone/>
            </a:pPr>
            <a:r>
              <a:rPr lang="en-US" dirty="0" smtClean="0"/>
              <a:t>2000pJ</a:t>
            </a:r>
            <a:endParaRPr lang="en-US" dirty="0"/>
          </a:p>
        </p:txBody>
      </p:sp>
      <p:cxnSp>
        <p:nvCxnSpPr>
          <p:cNvPr id="17" name="Curved Connector 16"/>
          <p:cNvCxnSpPr/>
          <p:nvPr/>
        </p:nvCxnSpPr>
        <p:spPr bwMode="auto">
          <a:xfrm flipV="1">
            <a:off x="573746" y="3959063"/>
            <a:ext cx="1723510" cy="816354"/>
          </a:xfrm>
          <a:prstGeom prst="curvedConnector3">
            <a:avLst>
              <a:gd name="adj1" fmla="val -13910"/>
            </a:avLst>
          </a:prstGeom>
          <a:solidFill>
            <a:schemeClr val="bg1"/>
          </a:solidFill>
          <a:ln w="38100" cap="flat" cmpd="sng" algn="ctr">
            <a:solidFill>
              <a:schemeClr val="tx1"/>
            </a:solidFill>
            <a:prstDash val="solid"/>
            <a:round/>
            <a:headEnd type="none" w="med" len="med"/>
            <a:tailEnd type="arrow"/>
          </a:ln>
          <a:effectLst/>
        </p:spPr>
      </p:cxnSp>
      <p:cxnSp>
        <p:nvCxnSpPr>
          <p:cNvPr id="21" name="Curved Connector 20"/>
          <p:cNvCxnSpPr/>
          <p:nvPr/>
        </p:nvCxnSpPr>
        <p:spPr bwMode="auto">
          <a:xfrm rot="5400000">
            <a:off x="2352038" y="2157482"/>
            <a:ext cx="984805" cy="609060"/>
          </a:xfrm>
          <a:prstGeom prst="curvedConnector3">
            <a:avLst>
              <a:gd name="adj1" fmla="val 50000"/>
            </a:avLst>
          </a:prstGeom>
          <a:solidFill>
            <a:schemeClr val="bg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6942446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2700" y="5994400"/>
            <a:ext cx="9131300" cy="515938"/>
          </a:xfrm>
          <a:prstGeom prst="rect">
            <a:avLst/>
          </a:prstGeom>
          <a:solidFill>
            <a:srgbClr val="FFFF99"/>
          </a:solidFill>
          <a:ln w="9525" algn="ctr">
            <a:noFill/>
            <a:miter lim="800000"/>
            <a:headEnd/>
            <a:tailEnd/>
          </a:ln>
          <a:effectLst/>
        </p:spPr>
        <p:txBody>
          <a:bodyPr/>
          <a:lstStyle/>
          <a:p>
            <a:pPr>
              <a:buBlip>
                <a:blip r:embed="rId3"/>
              </a:buBlip>
            </a:pPr>
            <a:r>
              <a:rPr lang="en-US" b="1" i="1" dirty="0" smtClean="0">
                <a:solidFill>
                  <a:srgbClr val="FF0000"/>
                </a:solidFill>
                <a:latin typeface="Calibri" pitchFamily="34" charset="0"/>
              </a:rPr>
              <a:t> 12x LOWER ENERGY </a:t>
            </a:r>
            <a:r>
              <a:rPr lang="en-US" dirty="0" smtClean="0">
                <a:latin typeface="Calibri" pitchFamily="34" charset="0"/>
              </a:rPr>
              <a:t> compared to best conventional alternative</a:t>
            </a:r>
          </a:p>
        </p:txBody>
      </p:sp>
      <p:sp>
        <p:nvSpPr>
          <p:cNvPr id="2" name="Title 1"/>
          <p:cNvSpPr>
            <a:spLocks noGrp="1"/>
          </p:cNvSpPr>
          <p:nvPr>
            <p:ph type="title"/>
          </p:nvPr>
        </p:nvSpPr>
        <p:spPr/>
        <p:txBody>
          <a:bodyPr/>
          <a:lstStyle/>
          <a:p>
            <a:r>
              <a:rPr lang="en-US" dirty="0" smtClean="0"/>
              <a:t>First-Order Core Specialization Model</a:t>
            </a:r>
            <a:endParaRPr lang="en-US" dirty="0"/>
          </a:p>
        </p:txBody>
      </p:sp>
      <p:sp>
        <p:nvSpPr>
          <p:cNvPr id="3" name="Content Placeholder 2"/>
          <p:cNvSpPr>
            <a:spLocks noGrp="1"/>
          </p:cNvSpPr>
          <p:nvPr>
            <p:ph idx="1"/>
          </p:nvPr>
        </p:nvSpPr>
        <p:spPr>
          <a:xfrm>
            <a:off x="292734" y="1507503"/>
            <a:ext cx="8414970" cy="4394797"/>
          </a:xfrm>
        </p:spPr>
        <p:txBody>
          <a:bodyPr/>
          <a:lstStyle/>
          <a:p>
            <a:r>
              <a:rPr lang="en-US" sz="2200" dirty="0" smtClean="0"/>
              <a:t>Modeling of physically-constrained CMPs across technologies</a:t>
            </a:r>
          </a:p>
          <a:p>
            <a:r>
              <a:rPr lang="en-US" sz="2200" dirty="0" smtClean="0"/>
              <a:t>Model of specialized cores based on ASIC implementation of H.264:</a:t>
            </a:r>
          </a:p>
          <a:p>
            <a:pPr lvl="1"/>
            <a:r>
              <a:rPr lang="en-US" sz="2200" dirty="0" smtClean="0"/>
              <a:t>Implementations on custom HW (ASICs), FPGAs, multicores (CMP)</a:t>
            </a:r>
          </a:p>
          <a:p>
            <a:pPr lvl="1"/>
            <a:r>
              <a:rPr lang="en-US" sz="2200" dirty="0" smtClean="0"/>
              <a:t>Wide range of computational motifs, extensively studied</a:t>
            </a:r>
          </a:p>
          <a:p>
            <a:pPr>
              <a:buNone/>
            </a:pPr>
            <a:endParaRPr lang="en-US" sz="2200" dirty="0" smtClean="0"/>
          </a:p>
        </p:txBody>
      </p:sp>
      <p:graphicFrame>
        <p:nvGraphicFramePr>
          <p:cNvPr id="6" name="Table 5"/>
          <p:cNvGraphicFramePr>
            <a:graphicFrameLocks noGrp="1"/>
          </p:cNvGraphicFramePr>
          <p:nvPr>
            <p:extLst>
              <p:ext uri="{D42A27DB-BD31-4B8C-83A1-F6EECF244321}">
                <p14:modId xmlns:p14="http://schemas.microsoft.com/office/powerpoint/2010/main" val="2652880295"/>
              </p:ext>
            </p:extLst>
          </p:nvPr>
        </p:nvGraphicFramePr>
        <p:xfrm>
          <a:off x="383012" y="3170490"/>
          <a:ext cx="8293101" cy="2494280"/>
        </p:xfrm>
        <a:graphic>
          <a:graphicData uri="http://schemas.openxmlformats.org/drawingml/2006/table">
            <a:tbl>
              <a:tblPr firstRow="1" bandRow="1">
                <a:tableStyleId>{85BE263C-DBD7-4A20-BB59-AAB30ACAA65A}</a:tableStyleId>
              </a:tblPr>
              <a:tblGrid>
                <a:gridCol w="772335"/>
                <a:gridCol w="1050881"/>
                <a:gridCol w="1164832"/>
                <a:gridCol w="1596652"/>
                <a:gridCol w="1981200"/>
                <a:gridCol w="1727201"/>
              </a:tblGrid>
              <a:tr h="621111">
                <a:tc>
                  <a:txBody>
                    <a:bodyPr/>
                    <a:lstStyle/>
                    <a:p>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endParaRPr lang="en-US" sz="1800" b="0" dirty="0">
                        <a:latin typeface="Calibri"/>
                        <a:cs typeface="Calibri"/>
                      </a:endParaRPr>
                    </a:p>
                  </a:txBody>
                  <a:tcPr>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800" b="0" dirty="0" smtClean="0">
                          <a:latin typeface="Calibri"/>
                          <a:cs typeface="Calibri"/>
                        </a:rPr>
                        <a:t>Frames</a:t>
                      </a:r>
                    </a:p>
                    <a:p>
                      <a:r>
                        <a:rPr lang="en-US" sz="1800" b="0" dirty="0" smtClean="0">
                          <a:latin typeface="Calibri"/>
                          <a:cs typeface="Calibri"/>
                        </a:rPr>
                        <a:t>per</a:t>
                      </a:r>
                      <a:r>
                        <a:rPr lang="en-US" sz="1800" b="0" baseline="0" dirty="0" smtClean="0">
                          <a:latin typeface="Calibri"/>
                          <a:cs typeface="Calibri"/>
                        </a:rPr>
                        <a:t> </a:t>
                      </a:r>
                      <a:r>
                        <a:rPr lang="en-US" sz="1800" b="0" dirty="0" smtClean="0">
                          <a:latin typeface="Calibri"/>
                          <a:cs typeface="Calibri"/>
                        </a:rPr>
                        <a:t>sec</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800" b="0" dirty="0" smtClean="0">
                          <a:latin typeface="Calibri"/>
                          <a:cs typeface="Calibri"/>
                        </a:rPr>
                        <a:t>Energy</a:t>
                      </a:r>
                      <a:r>
                        <a:rPr lang="en-US" sz="1800" b="0" baseline="0" dirty="0" smtClean="0">
                          <a:latin typeface="Calibri"/>
                          <a:cs typeface="Calibri"/>
                        </a:rPr>
                        <a:t> per f</a:t>
                      </a:r>
                      <a:r>
                        <a:rPr lang="en-US" sz="1800" b="0" dirty="0" smtClean="0">
                          <a:latin typeface="Calibri"/>
                          <a:cs typeface="Calibri"/>
                        </a:rPr>
                        <a:t>rame (</a:t>
                      </a:r>
                      <a:r>
                        <a:rPr lang="en-US" sz="1800" b="0" dirty="0" err="1" smtClean="0">
                          <a:latin typeface="Calibri"/>
                          <a:cs typeface="Calibri"/>
                        </a:rPr>
                        <a:t>mJ</a:t>
                      </a:r>
                      <a:r>
                        <a:rPr lang="en-US" sz="1800" b="0" dirty="0" smtClean="0">
                          <a:latin typeface="Calibri"/>
                          <a:cs typeface="Calibri"/>
                        </a:rPr>
                        <a:t>)</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800" b="0" dirty="0" smtClean="0">
                          <a:latin typeface="Calibri"/>
                          <a:cs typeface="Calibri"/>
                        </a:rPr>
                        <a:t>Performance gap of CMP vs.</a:t>
                      </a:r>
                      <a:r>
                        <a:rPr lang="en-US" sz="1800" b="0" baseline="0" dirty="0" smtClean="0">
                          <a:latin typeface="Calibri"/>
                          <a:cs typeface="Calibri"/>
                        </a:rPr>
                        <a:t> </a:t>
                      </a:r>
                      <a:r>
                        <a:rPr lang="en-US" sz="1800" b="0" dirty="0" smtClean="0">
                          <a:latin typeface="Calibri"/>
                          <a:cs typeface="Calibri"/>
                        </a:rPr>
                        <a:t>ASIC</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800" b="0" dirty="0" smtClean="0">
                          <a:latin typeface="Calibri"/>
                          <a:cs typeface="Calibri"/>
                        </a:rPr>
                        <a:t>Energy gap of CMP vs. ASIC</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70840">
                <a:tc>
                  <a:txBody>
                    <a:bodyPr/>
                    <a:lstStyle/>
                    <a:p>
                      <a:r>
                        <a:rPr lang="en-US" sz="1800" b="0" dirty="0" smtClean="0">
                          <a:latin typeface="Calibri"/>
                          <a:cs typeface="Calibri"/>
                        </a:rPr>
                        <a:t>ASIC</a:t>
                      </a:r>
                      <a:endParaRPr lang="en-US" sz="1800" b="0" baseline="0" dirty="0" smtClean="0">
                        <a:latin typeface="Calibri"/>
                        <a:cs typeface="Calibri"/>
                      </a:endParaRPr>
                    </a:p>
                  </a:txBody>
                  <a:tcPr>
                    <a:lnL w="19050" cap="flat" cmpd="sng" algn="ctr">
                      <a:solidFill>
                        <a:scrgbClr r="0" g="0" b="0"/>
                      </a:solidFill>
                      <a:prstDash val="solid"/>
                      <a:round/>
                      <a:headEnd type="none" w="med" len="med"/>
                      <a:tailEnd type="none" w="med" len="med"/>
                    </a:lnL>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endParaRPr lang="en-US" sz="1800" b="0" baseline="0" dirty="0" smtClean="0">
                        <a:latin typeface="Calibri"/>
                        <a:cs typeface="Calibri"/>
                      </a:endParaRPr>
                    </a:p>
                  </a:txBody>
                  <a:tcPr>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r"/>
                      <a:r>
                        <a:rPr lang="en-US" sz="1800" b="0" dirty="0" smtClean="0">
                          <a:latin typeface="Calibri"/>
                          <a:cs typeface="Calibri"/>
                        </a:rPr>
                        <a:t>30</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r"/>
                      <a:r>
                        <a:rPr lang="en-US" sz="1800" b="0" dirty="0" smtClean="0">
                          <a:latin typeface="Calibri"/>
                          <a:cs typeface="Calibri"/>
                        </a:rPr>
                        <a:t>4</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370840">
                <a:tc rowSpan="4">
                  <a:txBody>
                    <a:bodyPr/>
                    <a:lstStyle/>
                    <a:p>
                      <a:r>
                        <a:rPr lang="en-US" sz="1800" b="0" dirty="0" smtClean="0">
                          <a:latin typeface="Calibri"/>
                          <a:cs typeface="Calibri"/>
                        </a:rPr>
                        <a:t>CMP</a:t>
                      </a:r>
                      <a:endParaRPr lang="en-US" sz="1800" b="0" dirty="0">
                        <a:latin typeface="Calibri"/>
                        <a:cs typeface="Calibri"/>
                      </a:endParaRPr>
                    </a:p>
                  </a:txBody>
                  <a:tcPr anchor="ctr">
                    <a:lnL w="19050" cap="flat" cmpd="sng" algn="ctr">
                      <a:solidFill>
                        <a:scrgbClr r="0" g="0" b="0"/>
                      </a:solidFill>
                      <a:prstDash val="solid"/>
                      <a:round/>
                      <a:headEnd type="none" w="med" len="med"/>
                      <a:tailEnd type="none" w="med" len="med"/>
                    </a:lnL>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1800" b="0" dirty="0" smtClean="0">
                          <a:latin typeface="Calibri"/>
                          <a:cs typeface="Calibri"/>
                        </a:rPr>
                        <a:t>IME</a:t>
                      </a:r>
                      <a:endParaRPr lang="en-US" sz="1800" b="0" dirty="0">
                        <a:latin typeface="Calibri"/>
                        <a:cs typeface="Calibri"/>
                      </a:endParaRPr>
                    </a:p>
                  </a:txBody>
                  <a:tcPr>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tcPr>
                </a:tc>
                <a:tc>
                  <a:txBody>
                    <a:bodyPr/>
                    <a:lstStyle/>
                    <a:p>
                      <a:pPr algn="r"/>
                      <a:r>
                        <a:rPr lang="en-US" sz="1800" b="0" dirty="0" smtClean="0">
                          <a:latin typeface="Calibri"/>
                          <a:cs typeface="Calibri"/>
                        </a:rPr>
                        <a:t>0.06</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tcPr>
                </a:tc>
                <a:tc>
                  <a:txBody>
                    <a:bodyPr/>
                    <a:lstStyle/>
                    <a:p>
                      <a:pPr algn="r"/>
                      <a:r>
                        <a:rPr lang="en-US" sz="1800" b="0" dirty="0" smtClean="0">
                          <a:latin typeface="Calibri"/>
                          <a:cs typeface="Calibri"/>
                        </a:rPr>
                        <a:t>1179</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tcPr>
                </a:tc>
                <a:tc>
                  <a:txBody>
                    <a:bodyPr/>
                    <a:lstStyle/>
                    <a:p>
                      <a:pPr algn="r"/>
                      <a:r>
                        <a:rPr lang="en-US" sz="1800" b="0" dirty="0" smtClean="0">
                          <a:latin typeface="Calibri"/>
                          <a:cs typeface="Calibri"/>
                        </a:rPr>
                        <a:t>525x</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tcPr>
                </a:tc>
                <a:tc>
                  <a:txBody>
                    <a:bodyPr/>
                    <a:lstStyle/>
                    <a:p>
                      <a:pPr algn="r"/>
                      <a:r>
                        <a:rPr lang="en-US" sz="1800" b="0" dirty="0" smtClean="0">
                          <a:latin typeface="Calibri"/>
                          <a:cs typeface="Calibri"/>
                        </a:rPr>
                        <a:t>707x</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tcPr>
                </a:tc>
              </a:tr>
              <a:tr h="370840">
                <a:tc vMerge="1">
                  <a:txBody>
                    <a:bodyPr/>
                    <a:lstStyle/>
                    <a:p>
                      <a:endParaRPr lang="en-US" dirty="0"/>
                    </a:p>
                  </a:txBody>
                  <a:tcPr>
                    <a:lnL w="19050" cap="flat" cmpd="sng" algn="ctr">
                      <a:solidFill>
                        <a:scrgbClr r="0" g="0" b="0"/>
                      </a:solidFill>
                      <a:prstDash val="solid"/>
                      <a:round/>
                      <a:headEnd type="none" w="med" len="med"/>
                      <a:tailEnd type="none" w="med" len="med"/>
                    </a:lnL>
                  </a:tcPr>
                </a:tc>
                <a:tc>
                  <a:txBody>
                    <a:bodyPr/>
                    <a:lstStyle/>
                    <a:p>
                      <a:r>
                        <a:rPr lang="en-US" sz="1800" b="0" dirty="0" smtClean="0">
                          <a:latin typeface="Calibri"/>
                          <a:cs typeface="Calibri"/>
                        </a:rPr>
                        <a:t>FME</a:t>
                      </a:r>
                      <a:endParaRPr lang="en-US" sz="1800" b="0" dirty="0">
                        <a:latin typeface="Calibri"/>
                        <a:cs typeface="Calibri"/>
                      </a:endParaRPr>
                    </a:p>
                  </a:txBody>
                  <a:tcPr>
                    <a:lnR w="19050" cap="flat" cmpd="sng" algn="ctr">
                      <a:solidFill>
                        <a:scrgbClr r="0" g="0" b="0"/>
                      </a:solidFill>
                      <a:prstDash val="solid"/>
                      <a:round/>
                      <a:headEnd type="none" w="med" len="med"/>
                      <a:tailEnd type="none" w="med" len="med"/>
                    </a:lnR>
                  </a:tcPr>
                </a:tc>
                <a:tc>
                  <a:txBody>
                    <a:bodyPr/>
                    <a:lstStyle/>
                    <a:p>
                      <a:pPr algn="r"/>
                      <a:r>
                        <a:rPr lang="en-US" sz="1800" b="0" dirty="0" smtClean="0">
                          <a:latin typeface="Calibri"/>
                          <a:cs typeface="Calibri"/>
                        </a:rPr>
                        <a:t>0.08</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lang="en-US" sz="1800" b="0" dirty="0" smtClean="0">
                          <a:latin typeface="Calibri"/>
                          <a:cs typeface="Calibri"/>
                        </a:rPr>
                        <a:t>921</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lang="en-US" sz="1800" b="0" dirty="0" smtClean="0">
                          <a:latin typeface="Calibri"/>
                          <a:cs typeface="Calibri"/>
                        </a:rPr>
                        <a:t>342x</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lang="en-US" sz="1800" b="0" dirty="0" smtClean="0">
                          <a:latin typeface="Calibri"/>
                          <a:cs typeface="Calibri"/>
                        </a:rPr>
                        <a:t>468x</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r>
              <a:tr h="370840">
                <a:tc vMerge="1">
                  <a:txBody>
                    <a:bodyPr/>
                    <a:lstStyle/>
                    <a:p>
                      <a:endParaRPr lang="en-US" dirty="0"/>
                    </a:p>
                  </a:txBody>
                  <a:tcPr>
                    <a:lnL w="19050" cap="flat" cmpd="sng" algn="ctr">
                      <a:solidFill>
                        <a:scrgbClr r="0" g="0" b="0"/>
                      </a:solidFill>
                      <a:prstDash val="solid"/>
                      <a:round/>
                      <a:headEnd type="none" w="med" len="med"/>
                      <a:tailEnd type="none" w="med" len="med"/>
                    </a:lnL>
                  </a:tcPr>
                </a:tc>
                <a:tc>
                  <a:txBody>
                    <a:bodyPr/>
                    <a:lstStyle/>
                    <a:p>
                      <a:r>
                        <a:rPr lang="en-US" sz="1800" b="0" dirty="0" smtClean="0">
                          <a:latin typeface="Calibri"/>
                          <a:cs typeface="Calibri"/>
                        </a:rPr>
                        <a:t>Intra</a:t>
                      </a:r>
                      <a:endParaRPr lang="en-US" sz="1800" b="0" dirty="0">
                        <a:latin typeface="Calibri"/>
                        <a:cs typeface="Calibri"/>
                      </a:endParaRPr>
                    </a:p>
                  </a:txBody>
                  <a:tcPr>
                    <a:lnR w="19050" cap="flat" cmpd="sng" algn="ctr">
                      <a:solidFill>
                        <a:scrgbClr r="0" g="0" b="0"/>
                      </a:solidFill>
                      <a:prstDash val="solid"/>
                      <a:round/>
                      <a:headEnd type="none" w="med" len="med"/>
                      <a:tailEnd type="none" w="med" len="med"/>
                    </a:lnR>
                  </a:tcPr>
                </a:tc>
                <a:tc>
                  <a:txBody>
                    <a:bodyPr/>
                    <a:lstStyle/>
                    <a:p>
                      <a:pPr algn="r"/>
                      <a:r>
                        <a:rPr lang="en-US" sz="1800" b="0" dirty="0" smtClean="0">
                          <a:latin typeface="Calibri"/>
                          <a:cs typeface="Calibri"/>
                        </a:rPr>
                        <a:t>0.48</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lang="en-US" sz="1800" b="0" dirty="0" smtClean="0">
                          <a:latin typeface="Calibri"/>
                          <a:cs typeface="Calibri"/>
                        </a:rPr>
                        <a:t>137</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lang="en-US" sz="1800" b="0" dirty="0" smtClean="0">
                          <a:latin typeface="Calibri"/>
                          <a:cs typeface="Calibri"/>
                        </a:rPr>
                        <a:t>63x</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c>
                  <a:txBody>
                    <a:bodyPr/>
                    <a:lstStyle/>
                    <a:p>
                      <a:pPr algn="r"/>
                      <a:r>
                        <a:rPr lang="en-US" sz="1800" b="0" dirty="0" smtClean="0">
                          <a:latin typeface="Calibri"/>
                          <a:cs typeface="Calibri"/>
                        </a:rPr>
                        <a:t>157x</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tcPr>
                </a:tc>
              </a:tr>
              <a:tr h="370840">
                <a:tc vMerge="1">
                  <a:txBody>
                    <a:bodyPr/>
                    <a:lstStyle/>
                    <a:p>
                      <a:endParaRPr lang="en-US" dirty="0"/>
                    </a:p>
                  </a:txBody>
                  <a:tcPr>
                    <a:lnL w="19050" cap="flat" cmpd="sng" algn="ctr">
                      <a:solidFill>
                        <a:scrgbClr r="0" g="0" b="0"/>
                      </a:solidFill>
                      <a:prstDash val="solid"/>
                      <a:round/>
                      <a:headEnd type="none" w="med" len="med"/>
                      <a:tailEnd type="none" w="med" len="med"/>
                    </a:lnL>
                    <a:lnB w="19050" cap="flat" cmpd="sng" algn="ctr">
                      <a:solidFill>
                        <a:scrgbClr r="0" g="0" b="0"/>
                      </a:solidFill>
                      <a:prstDash val="solid"/>
                      <a:round/>
                      <a:headEnd type="none" w="med" len="med"/>
                      <a:tailEnd type="none" w="med" len="med"/>
                    </a:lnB>
                    <a:solidFill>
                      <a:srgbClr val="FF0000"/>
                    </a:solidFill>
                  </a:tcPr>
                </a:tc>
                <a:tc>
                  <a:txBody>
                    <a:bodyPr/>
                    <a:lstStyle/>
                    <a:p>
                      <a:r>
                        <a:rPr lang="en-US" sz="1800" b="0" dirty="0" smtClean="0">
                          <a:latin typeface="Calibri"/>
                          <a:cs typeface="Calibri"/>
                        </a:rPr>
                        <a:t>CABAC</a:t>
                      </a:r>
                      <a:endParaRPr lang="en-US" sz="1800" b="0" dirty="0">
                        <a:latin typeface="Calibri"/>
                        <a:cs typeface="Calibri"/>
                      </a:endParaRPr>
                    </a:p>
                  </a:txBody>
                  <a:tcPr>
                    <a:lnR w="19050" cap="flat" cmpd="sng" algn="ctr">
                      <a:solidFill>
                        <a:scrgbClr r="0" g="0" b="0"/>
                      </a:solidFill>
                      <a:prstDash val="solid"/>
                      <a:round/>
                      <a:headEnd type="none" w="med" len="med"/>
                      <a:tailEnd type="none" w="med" len="med"/>
                    </a:lnR>
                    <a:lnB w="19050" cap="flat" cmpd="sng" algn="ctr">
                      <a:solidFill>
                        <a:scrgbClr r="0" g="0" b="0"/>
                      </a:solidFill>
                      <a:prstDash val="solid"/>
                      <a:round/>
                      <a:headEnd type="none" w="med" len="med"/>
                      <a:tailEnd type="none" w="med" len="med"/>
                    </a:lnB>
                    <a:solidFill>
                      <a:srgbClr val="FF0000"/>
                    </a:solidFill>
                  </a:tcPr>
                </a:tc>
                <a:tc>
                  <a:txBody>
                    <a:bodyPr/>
                    <a:lstStyle/>
                    <a:p>
                      <a:pPr algn="r"/>
                      <a:r>
                        <a:rPr lang="en-US" sz="1800" b="0" dirty="0" smtClean="0">
                          <a:latin typeface="Calibri"/>
                          <a:cs typeface="Calibri"/>
                        </a:rPr>
                        <a:t>1.82</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B w="19050" cap="flat" cmpd="sng" algn="ctr">
                      <a:solidFill>
                        <a:scrgbClr r="0" g="0" b="0"/>
                      </a:solidFill>
                      <a:prstDash val="solid"/>
                      <a:round/>
                      <a:headEnd type="none" w="med" len="med"/>
                      <a:tailEnd type="none" w="med" len="med"/>
                    </a:lnB>
                    <a:solidFill>
                      <a:srgbClr val="FF0000"/>
                    </a:solidFill>
                  </a:tcPr>
                </a:tc>
                <a:tc>
                  <a:txBody>
                    <a:bodyPr/>
                    <a:lstStyle/>
                    <a:p>
                      <a:pPr algn="r"/>
                      <a:r>
                        <a:rPr lang="en-US" sz="1800" b="0" dirty="0" smtClean="0">
                          <a:latin typeface="Calibri"/>
                          <a:cs typeface="Calibri"/>
                        </a:rPr>
                        <a:t>39</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B w="19050" cap="flat" cmpd="sng" algn="ctr">
                      <a:solidFill>
                        <a:scrgbClr r="0" g="0" b="0"/>
                      </a:solidFill>
                      <a:prstDash val="solid"/>
                      <a:round/>
                      <a:headEnd type="none" w="med" len="med"/>
                      <a:tailEnd type="none" w="med" len="med"/>
                    </a:lnB>
                    <a:solidFill>
                      <a:srgbClr val="FF0000"/>
                    </a:solidFill>
                  </a:tcPr>
                </a:tc>
                <a:tc>
                  <a:txBody>
                    <a:bodyPr/>
                    <a:lstStyle/>
                    <a:p>
                      <a:pPr algn="r"/>
                      <a:r>
                        <a:rPr lang="en-US" sz="1800" b="0" dirty="0" smtClean="0">
                          <a:latin typeface="Calibri"/>
                          <a:cs typeface="Calibri"/>
                        </a:rPr>
                        <a:t>17x</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B w="19050" cap="flat" cmpd="sng" algn="ctr">
                      <a:solidFill>
                        <a:scrgbClr r="0" g="0" b="0"/>
                      </a:solidFill>
                      <a:prstDash val="solid"/>
                      <a:round/>
                      <a:headEnd type="none" w="med" len="med"/>
                      <a:tailEnd type="none" w="med" len="med"/>
                    </a:lnB>
                    <a:solidFill>
                      <a:srgbClr val="FF0000"/>
                    </a:solidFill>
                  </a:tcPr>
                </a:tc>
                <a:tc>
                  <a:txBody>
                    <a:bodyPr/>
                    <a:lstStyle/>
                    <a:p>
                      <a:pPr algn="r"/>
                      <a:r>
                        <a:rPr lang="en-US" sz="1800" b="0" dirty="0" smtClean="0">
                          <a:latin typeface="Calibri"/>
                          <a:cs typeface="Calibri"/>
                        </a:rPr>
                        <a:t>261x</a:t>
                      </a:r>
                      <a:endParaRPr lang="en-US" sz="1800" b="0" dirty="0">
                        <a:latin typeface="Calibri"/>
                        <a:cs typeface="Calibri"/>
                      </a:endParaRP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B w="19050" cap="flat" cmpd="sng" algn="ctr">
                      <a:solidFill>
                        <a:scrgbClr r="0" g="0" b="0"/>
                      </a:solidFill>
                      <a:prstDash val="solid"/>
                      <a:round/>
                      <a:headEnd type="none" w="med" len="med"/>
                      <a:tailEnd type="none" w="med" len="med"/>
                    </a:lnB>
                    <a:solidFill>
                      <a:srgbClr val="FF0000"/>
                    </a:solidFill>
                  </a:tcPr>
                </a:tc>
              </a:tr>
            </a:tbl>
          </a:graphicData>
        </a:graphic>
      </p:graphicFrame>
      <p:sp>
        <p:nvSpPr>
          <p:cNvPr id="7" name="TextBox 6"/>
          <p:cNvSpPr txBox="1"/>
          <p:nvPr/>
        </p:nvSpPr>
        <p:spPr>
          <a:xfrm>
            <a:off x="6108927" y="5604396"/>
            <a:ext cx="2685163" cy="369332"/>
          </a:xfrm>
          <a:prstGeom prst="rect">
            <a:avLst/>
          </a:prstGeom>
          <a:noFill/>
        </p:spPr>
        <p:txBody>
          <a:bodyPr wrap="none" rtlCol="0">
            <a:spAutoFit/>
          </a:bodyPr>
          <a:lstStyle/>
          <a:p>
            <a:pPr algn="r">
              <a:buNone/>
            </a:pPr>
            <a:r>
              <a:rPr lang="en-US" sz="1800" dirty="0" smtClean="0">
                <a:latin typeface="Calibri"/>
                <a:cs typeface="Calibri"/>
              </a:rPr>
              <a:t>[</a:t>
            </a:r>
            <a:r>
              <a:rPr lang="en-US" sz="1800" dirty="0" err="1" smtClean="0">
                <a:latin typeface="Calibri"/>
                <a:cs typeface="Calibri"/>
              </a:rPr>
              <a:t>Hameed</a:t>
            </a:r>
            <a:r>
              <a:rPr lang="en-US" sz="1800" dirty="0" smtClean="0">
                <a:latin typeface="Calibri"/>
                <a:cs typeface="Calibri"/>
              </a:rPr>
              <a:t> et al., ISCA 2010]</a:t>
            </a:r>
            <a:endParaRPr lang="en-US" sz="1800" dirty="0">
              <a:latin typeface="Calibri"/>
              <a:cs typeface="Calibri"/>
            </a:endParaRPr>
          </a:p>
        </p:txBody>
      </p:sp>
      <p:sp>
        <p:nvSpPr>
          <p:cNvPr id="9" name="Footer Placeholder 3"/>
          <p:cNvSpPr>
            <a:spLocks noGrp="1"/>
          </p:cNvSpPr>
          <p:nvPr>
            <p:ph type="ftr" sz="quarter" idx="10"/>
          </p:nvPr>
        </p:nvSpPr>
        <p:spPr>
          <a:xfrm>
            <a:off x="6096000" y="6591300"/>
            <a:ext cx="3022600" cy="228600"/>
          </a:xfrm>
        </p:spPr>
        <p:txBody>
          <a:bodyPr/>
          <a:lstStyle/>
          <a:p>
            <a:r>
              <a:rPr lang="en-US" dirty="0" smtClean="0"/>
              <a:t>© Hardavellas</a:t>
            </a:r>
            <a:endParaRPr lang="en-US" dirty="0"/>
          </a:p>
        </p:txBody>
      </p:sp>
      <p:sp>
        <p:nvSpPr>
          <p:cNvPr id="10" name="Slide Number Placeholder 4"/>
          <p:cNvSpPr>
            <a:spLocks noGrp="1"/>
          </p:cNvSpPr>
          <p:nvPr>
            <p:ph type="sldNum" sz="quarter" idx="11"/>
          </p:nvPr>
        </p:nvSpPr>
        <p:spPr>
          <a:xfrm>
            <a:off x="2717800" y="6483350"/>
            <a:ext cx="2133600" cy="476250"/>
          </a:xfrm>
        </p:spPr>
        <p:txBody>
          <a:bodyPr/>
          <a:lstStyle/>
          <a:p>
            <a:fld id="{1641CE1F-6BB4-4E05-B813-2B20BBA03CE6}" type="slidenum">
              <a:rPr lang="en-US" smtClean="0"/>
              <a:pPr/>
              <a:t>27</a:t>
            </a:fld>
            <a:endParaRPr lang="en-US"/>
          </a:p>
        </p:txBody>
      </p:sp>
    </p:spTree>
    <p:extLst>
      <p:ext uri="{BB962C8B-B14F-4D97-AF65-F5344CB8AC3E}">
        <p14:creationId xmlns:p14="http://schemas.microsoft.com/office/powerpoint/2010/main" val="27104875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Multicores: Power Only </a:t>
            </a:r>
            <a:r>
              <a:rPr lang="en-US" dirty="0"/>
              <a:t>F</a:t>
            </a:r>
            <a:r>
              <a:rPr lang="en-US" dirty="0" smtClean="0"/>
              <a:t>ew Cores</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7901953"/>
              </p:ext>
            </p:extLst>
          </p:nvPr>
        </p:nvGraphicFramePr>
        <p:xfrm>
          <a:off x="457200" y="1316205"/>
          <a:ext cx="8229600" cy="43211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7"/>
          <p:cNvSpPr>
            <a:spLocks noChangeArrowheads="1"/>
          </p:cNvSpPr>
          <p:nvPr/>
        </p:nvSpPr>
        <p:spPr bwMode="auto">
          <a:xfrm>
            <a:off x="12700" y="5715327"/>
            <a:ext cx="9131300" cy="846715"/>
          </a:xfrm>
          <a:prstGeom prst="rect">
            <a:avLst/>
          </a:prstGeom>
          <a:solidFill>
            <a:srgbClr val="FFFF99"/>
          </a:solidFill>
          <a:ln w="9525" algn="ctr">
            <a:noFill/>
            <a:miter lim="800000"/>
            <a:headEnd/>
            <a:tailEnd/>
          </a:ln>
          <a:effectLst/>
        </p:spPr>
        <p:txBody>
          <a:bodyPr/>
          <a:lstStyle/>
          <a:p>
            <a:pPr>
              <a:buBlip>
                <a:blip r:embed="rId4"/>
              </a:buBlip>
            </a:pPr>
            <a:r>
              <a:rPr lang="en-US" dirty="0" smtClean="0">
                <a:latin typeface="Calibri" pitchFamily="34" charset="0"/>
              </a:rPr>
              <a:t> Only few cores need to run at a time for max speedup</a:t>
            </a:r>
            <a:endParaRPr lang="en-US" dirty="0">
              <a:latin typeface="Calibri" pitchFamily="34" charset="0"/>
            </a:endParaRPr>
          </a:p>
          <a:p>
            <a:pPr>
              <a:buBlip>
                <a:blip r:embed="rId4"/>
              </a:buBlip>
            </a:pPr>
            <a:r>
              <a:rPr lang="en-US" dirty="0" smtClean="0">
                <a:latin typeface="Calibri" pitchFamily="34" charset="0"/>
              </a:rPr>
              <a:t> Vast unused die area will allow many cores</a:t>
            </a:r>
          </a:p>
        </p:txBody>
      </p:sp>
    </p:spTree>
    <p:extLst>
      <p:ext uri="{BB962C8B-B14F-4D97-AF65-F5344CB8AC3E}">
        <p14:creationId xmlns:p14="http://schemas.microsoft.com/office/powerpoint/2010/main" val="30756717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Core Design</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29</a:t>
            </a:fld>
            <a:endParaRPr lang="en-US"/>
          </a:p>
        </p:txBody>
      </p:sp>
      <p:pic>
        <p:nvPicPr>
          <p:cNvPr id="12" name="Picture 11"/>
          <p:cNvPicPr>
            <a:picLocks noChangeAspect="1"/>
          </p:cNvPicPr>
          <p:nvPr/>
        </p:nvPicPr>
        <p:blipFill>
          <a:blip r:embed="rId3"/>
          <a:stretch>
            <a:fillRect/>
          </a:stretch>
        </p:blipFill>
        <p:spPr>
          <a:xfrm>
            <a:off x="465570" y="2111038"/>
            <a:ext cx="3962400" cy="2921000"/>
          </a:xfrm>
          <a:prstGeom prst="rect">
            <a:avLst/>
          </a:prstGeom>
        </p:spPr>
      </p:pic>
      <p:pic>
        <p:nvPicPr>
          <p:cNvPr id="13" name="Picture 12"/>
          <p:cNvPicPr>
            <a:picLocks noChangeAspect="1"/>
          </p:cNvPicPr>
          <p:nvPr/>
        </p:nvPicPr>
        <p:blipFill>
          <a:blip r:embed="rId4"/>
          <a:stretch>
            <a:fillRect/>
          </a:stretch>
        </p:blipFill>
        <p:spPr>
          <a:xfrm>
            <a:off x="5842951" y="2211863"/>
            <a:ext cx="2641600" cy="2641600"/>
          </a:xfrm>
          <a:prstGeom prst="rect">
            <a:avLst/>
          </a:prstGeom>
        </p:spPr>
      </p:pic>
      <p:sp>
        <p:nvSpPr>
          <p:cNvPr id="14" name="Right Arrow 13"/>
          <p:cNvSpPr/>
          <p:nvPr/>
        </p:nvSpPr>
        <p:spPr bwMode="auto">
          <a:xfrm>
            <a:off x="4457801" y="3278364"/>
            <a:ext cx="1179244" cy="453528"/>
          </a:xfrm>
          <a:prstGeom prst="rightArrow">
            <a:avLst/>
          </a:prstGeom>
          <a:gradFill flip="none" rotWithShape="1">
            <a:gsLst>
              <a:gs pos="0">
                <a:srgbClr val="FF0000"/>
              </a:gs>
              <a:gs pos="100000">
                <a:schemeClr val="tx1"/>
              </a:gs>
            </a:gsLst>
            <a:lin ang="10800000" scaled="0"/>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5" name="Rectangle 7"/>
          <p:cNvSpPr>
            <a:spLocks noChangeArrowheads="1"/>
          </p:cNvSpPr>
          <p:nvPr/>
        </p:nvSpPr>
        <p:spPr bwMode="auto">
          <a:xfrm>
            <a:off x="12700" y="5984918"/>
            <a:ext cx="9131300" cy="509574"/>
          </a:xfrm>
          <a:prstGeom prst="rect">
            <a:avLst/>
          </a:prstGeom>
          <a:solidFill>
            <a:srgbClr val="FFFF99"/>
          </a:solidFill>
          <a:ln w="9525" algn="ctr">
            <a:noFill/>
            <a:miter lim="800000"/>
            <a:headEnd/>
            <a:tailEnd/>
          </a:ln>
          <a:effectLst/>
        </p:spPr>
        <p:txBody>
          <a:bodyPr/>
          <a:lstStyle/>
          <a:p>
            <a:pPr>
              <a:buBlip>
                <a:blip r:embed="rId5"/>
              </a:buBlip>
            </a:pPr>
            <a:r>
              <a:rPr lang="en-US" dirty="0" smtClean="0">
                <a:latin typeface="Calibri" pitchFamily="34" charset="0"/>
              </a:rPr>
              <a:t> From fat conventional cores, to a sea of specialized cores</a:t>
            </a:r>
          </a:p>
        </p:txBody>
      </p:sp>
      <p:sp>
        <p:nvSpPr>
          <p:cNvPr id="16" name="TextBox 15"/>
          <p:cNvSpPr txBox="1"/>
          <p:nvPr/>
        </p:nvSpPr>
        <p:spPr>
          <a:xfrm>
            <a:off x="5685567" y="5282399"/>
            <a:ext cx="2438989" cy="338554"/>
          </a:xfrm>
          <a:prstGeom prst="rect">
            <a:avLst/>
          </a:prstGeom>
          <a:noFill/>
        </p:spPr>
        <p:txBody>
          <a:bodyPr wrap="none" rtlCol="0">
            <a:spAutoFit/>
          </a:bodyPr>
          <a:lstStyle/>
          <a:p>
            <a:pPr>
              <a:buNone/>
            </a:pPr>
            <a:r>
              <a:rPr lang="en-US" sz="1600" dirty="0" smtClean="0"/>
              <a:t>[analogy by A. </a:t>
            </a:r>
            <a:r>
              <a:rPr lang="en-US" sz="1600" dirty="0" err="1" smtClean="0"/>
              <a:t>Chien</a:t>
            </a:r>
            <a:r>
              <a:rPr lang="en-US" sz="1600" dirty="0" smtClean="0"/>
              <a:t>]</a:t>
            </a:r>
            <a:endParaRPr lang="en-US" sz="1600" dirty="0"/>
          </a:p>
        </p:txBody>
      </p:sp>
    </p:spTree>
    <p:extLst>
      <p:ext uri="{BB962C8B-B14F-4D97-AF65-F5344CB8AC3E}">
        <p14:creationId xmlns:p14="http://schemas.microsoft.com/office/powerpoint/2010/main" val="25965755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Dataset Scaling</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3</a:t>
            </a:fld>
            <a:endParaRPr lang="en-US"/>
          </a:p>
        </p:txBody>
      </p:sp>
      <p:sp>
        <p:nvSpPr>
          <p:cNvPr id="7" name="Rectangle 7"/>
          <p:cNvSpPr>
            <a:spLocks noChangeArrowheads="1"/>
          </p:cNvSpPr>
          <p:nvPr/>
        </p:nvSpPr>
        <p:spPr bwMode="auto">
          <a:xfrm>
            <a:off x="12700" y="5994400"/>
            <a:ext cx="9131300" cy="515938"/>
          </a:xfrm>
          <a:prstGeom prst="rect">
            <a:avLst/>
          </a:prstGeom>
          <a:solidFill>
            <a:srgbClr val="FFFF99"/>
          </a:solidFill>
          <a:ln w="9525" algn="ctr">
            <a:noFill/>
            <a:miter lim="800000"/>
            <a:headEnd/>
            <a:tailEnd/>
          </a:ln>
          <a:effectLst/>
        </p:spPr>
        <p:txBody>
          <a:bodyPr/>
          <a:lstStyle/>
          <a:p>
            <a:pPr>
              <a:buBlip>
                <a:blip r:embed="rId3"/>
              </a:buBlip>
            </a:pPr>
            <a:r>
              <a:rPr lang="en-US" dirty="0" smtClean="0">
                <a:latin typeface="Calibri" pitchFamily="34" charset="0"/>
              </a:rPr>
              <a:t> Application datasets scale faster than Moore’s Law!</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26053200"/>
              </p:ext>
            </p:extLst>
          </p:nvPr>
        </p:nvGraphicFramePr>
        <p:xfrm>
          <a:off x="457200" y="1457325"/>
          <a:ext cx="8229600" cy="41941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Multicore</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30</a:t>
            </a:fld>
            <a:endParaRPr lang="en-US"/>
          </a:p>
        </p:txBody>
      </p:sp>
      <p:pic>
        <p:nvPicPr>
          <p:cNvPr id="6" name="Picture 5"/>
          <p:cNvPicPr>
            <a:picLocks noChangeAspect="1"/>
          </p:cNvPicPr>
          <p:nvPr/>
        </p:nvPicPr>
        <p:blipFill>
          <a:blip r:embed="rId3"/>
          <a:stretch>
            <a:fillRect/>
          </a:stretch>
        </p:blipFill>
        <p:spPr>
          <a:xfrm>
            <a:off x="5185917" y="2088811"/>
            <a:ext cx="888327" cy="888327"/>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6089923" y="2090715"/>
            <a:ext cx="888327" cy="888327"/>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6993929" y="2090577"/>
            <a:ext cx="888327" cy="888327"/>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7888387" y="2091213"/>
            <a:ext cx="888327" cy="888327"/>
          </a:xfrm>
          <a:prstGeom prst="rect">
            <a:avLst/>
          </a:prstGeom>
          <a:ln>
            <a:solidFill>
              <a:schemeClr val="tx1"/>
            </a:solidFill>
          </a:ln>
        </p:spPr>
      </p:pic>
      <p:pic>
        <p:nvPicPr>
          <p:cNvPr id="11" name="Picture 10"/>
          <p:cNvPicPr>
            <a:picLocks noChangeAspect="1"/>
          </p:cNvPicPr>
          <p:nvPr/>
        </p:nvPicPr>
        <p:blipFill>
          <a:blip r:embed="rId3"/>
          <a:stretch>
            <a:fillRect/>
          </a:stretch>
        </p:blipFill>
        <p:spPr>
          <a:xfrm>
            <a:off x="5188313" y="2991197"/>
            <a:ext cx="888327" cy="888327"/>
          </a:xfrm>
          <a:prstGeom prst="rect">
            <a:avLst/>
          </a:prstGeom>
          <a:ln>
            <a:solidFill>
              <a:schemeClr val="tx1"/>
            </a:solidFill>
          </a:ln>
        </p:spPr>
      </p:pic>
      <p:pic>
        <p:nvPicPr>
          <p:cNvPr id="12" name="Picture 11"/>
          <p:cNvPicPr>
            <a:picLocks noChangeAspect="1"/>
          </p:cNvPicPr>
          <p:nvPr/>
        </p:nvPicPr>
        <p:blipFill>
          <a:blip r:embed="rId3"/>
          <a:stretch>
            <a:fillRect/>
          </a:stretch>
        </p:blipFill>
        <p:spPr>
          <a:xfrm>
            <a:off x="6092319" y="2993101"/>
            <a:ext cx="888327" cy="888327"/>
          </a:xfrm>
          <a:prstGeom prst="rect">
            <a:avLst/>
          </a:prstGeom>
          <a:ln>
            <a:solidFill>
              <a:schemeClr val="tx1"/>
            </a:solidFill>
          </a:ln>
        </p:spPr>
      </p:pic>
      <p:pic>
        <p:nvPicPr>
          <p:cNvPr id="13" name="Picture 12"/>
          <p:cNvPicPr>
            <a:picLocks noChangeAspect="1"/>
          </p:cNvPicPr>
          <p:nvPr/>
        </p:nvPicPr>
        <p:blipFill>
          <a:blip r:embed="rId3"/>
          <a:stretch>
            <a:fillRect/>
          </a:stretch>
        </p:blipFill>
        <p:spPr>
          <a:xfrm>
            <a:off x="6996325" y="2992963"/>
            <a:ext cx="888327" cy="888327"/>
          </a:xfrm>
          <a:prstGeom prst="rect">
            <a:avLst/>
          </a:prstGeom>
          <a:ln>
            <a:solidFill>
              <a:schemeClr val="tx1"/>
            </a:solidFill>
          </a:ln>
        </p:spPr>
      </p:pic>
      <p:pic>
        <p:nvPicPr>
          <p:cNvPr id="14" name="Picture 13"/>
          <p:cNvPicPr>
            <a:picLocks noChangeAspect="1"/>
          </p:cNvPicPr>
          <p:nvPr/>
        </p:nvPicPr>
        <p:blipFill>
          <a:blip r:embed="rId3"/>
          <a:stretch>
            <a:fillRect/>
          </a:stretch>
        </p:blipFill>
        <p:spPr>
          <a:xfrm>
            <a:off x="7890783" y="2993599"/>
            <a:ext cx="888327" cy="888327"/>
          </a:xfrm>
          <a:prstGeom prst="rect">
            <a:avLst/>
          </a:prstGeom>
          <a:ln>
            <a:solidFill>
              <a:schemeClr val="tx1"/>
            </a:solidFill>
          </a:ln>
        </p:spPr>
      </p:pic>
      <p:pic>
        <p:nvPicPr>
          <p:cNvPr id="15" name="Picture 14"/>
          <p:cNvPicPr>
            <a:picLocks noChangeAspect="1"/>
          </p:cNvPicPr>
          <p:nvPr/>
        </p:nvPicPr>
        <p:blipFill>
          <a:blip r:embed="rId3"/>
          <a:stretch>
            <a:fillRect/>
          </a:stretch>
        </p:blipFill>
        <p:spPr>
          <a:xfrm>
            <a:off x="5188313" y="3886181"/>
            <a:ext cx="888327" cy="888327"/>
          </a:xfrm>
          <a:prstGeom prst="rect">
            <a:avLst/>
          </a:prstGeom>
          <a:ln>
            <a:solidFill>
              <a:schemeClr val="tx1"/>
            </a:solidFill>
          </a:ln>
        </p:spPr>
      </p:pic>
      <p:pic>
        <p:nvPicPr>
          <p:cNvPr id="16" name="Picture 15"/>
          <p:cNvPicPr>
            <a:picLocks noChangeAspect="1"/>
          </p:cNvPicPr>
          <p:nvPr/>
        </p:nvPicPr>
        <p:blipFill>
          <a:blip r:embed="rId3"/>
          <a:stretch>
            <a:fillRect/>
          </a:stretch>
        </p:blipFill>
        <p:spPr>
          <a:xfrm>
            <a:off x="6092319" y="3888085"/>
            <a:ext cx="888327" cy="888327"/>
          </a:xfrm>
          <a:prstGeom prst="rect">
            <a:avLst/>
          </a:prstGeom>
          <a:ln>
            <a:solidFill>
              <a:schemeClr val="tx1"/>
            </a:solidFill>
          </a:ln>
        </p:spPr>
      </p:pic>
      <p:pic>
        <p:nvPicPr>
          <p:cNvPr id="17" name="Picture 16"/>
          <p:cNvPicPr>
            <a:picLocks noChangeAspect="1"/>
          </p:cNvPicPr>
          <p:nvPr/>
        </p:nvPicPr>
        <p:blipFill>
          <a:blip r:embed="rId3"/>
          <a:stretch>
            <a:fillRect/>
          </a:stretch>
        </p:blipFill>
        <p:spPr>
          <a:xfrm>
            <a:off x="6996325" y="3887947"/>
            <a:ext cx="888327" cy="888327"/>
          </a:xfrm>
          <a:prstGeom prst="rect">
            <a:avLst/>
          </a:prstGeom>
          <a:ln>
            <a:solidFill>
              <a:schemeClr val="tx1"/>
            </a:solidFill>
          </a:ln>
        </p:spPr>
      </p:pic>
      <p:pic>
        <p:nvPicPr>
          <p:cNvPr id="18" name="Picture 17"/>
          <p:cNvPicPr>
            <a:picLocks noChangeAspect="1"/>
          </p:cNvPicPr>
          <p:nvPr/>
        </p:nvPicPr>
        <p:blipFill>
          <a:blip r:embed="rId3"/>
          <a:stretch>
            <a:fillRect/>
          </a:stretch>
        </p:blipFill>
        <p:spPr>
          <a:xfrm>
            <a:off x="7890783" y="3888583"/>
            <a:ext cx="888327" cy="888327"/>
          </a:xfrm>
          <a:prstGeom prst="rect">
            <a:avLst/>
          </a:prstGeom>
          <a:ln>
            <a:solidFill>
              <a:schemeClr val="tx1"/>
            </a:solidFill>
          </a:ln>
        </p:spPr>
      </p:pic>
      <p:pic>
        <p:nvPicPr>
          <p:cNvPr id="19" name="Picture 18"/>
          <p:cNvPicPr>
            <a:picLocks noChangeAspect="1"/>
          </p:cNvPicPr>
          <p:nvPr/>
        </p:nvPicPr>
        <p:blipFill>
          <a:blip r:embed="rId3"/>
          <a:stretch>
            <a:fillRect/>
          </a:stretch>
        </p:blipFill>
        <p:spPr>
          <a:xfrm>
            <a:off x="5190709" y="4788567"/>
            <a:ext cx="888327" cy="888327"/>
          </a:xfrm>
          <a:prstGeom prst="rect">
            <a:avLst/>
          </a:prstGeom>
          <a:ln>
            <a:solidFill>
              <a:schemeClr val="tx1"/>
            </a:solidFill>
          </a:ln>
        </p:spPr>
      </p:pic>
      <p:pic>
        <p:nvPicPr>
          <p:cNvPr id="20" name="Picture 19"/>
          <p:cNvPicPr>
            <a:picLocks noChangeAspect="1"/>
          </p:cNvPicPr>
          <p:nvPr/>
        </p:nvPicPr>
        <p:blipFill>
          <a:blip r:embed="rId3"/>
          <a:stretch>
            <a:fillRect/>
          </a:stretch>
        </p:blipFill>
        <p:spPr>
          <a:xfrm>
            <a:off x="6094715" y="4790471"/>
            <a:ext cx="888327" cy="888327"/>
          </a:xfrm>
          <a:prstGeom prst="rect">
            <a:avLst/>
          </a:prstGeom>
          <a:ln>
            <a:solidFill>
              <a:schemeClr val="tx1"/>
            </a:solidFill>
          </a:ln>
        </p:spPr>
      </p:pic>
      <p:pic>
        <p:nvPicPr>
          <p:cNvPr id="21" name="Picture 20"/>
          <p:cNvPicPr>
            <a:picLocks noChangeAspect="1"/>
          </p:cNvPicPr>
          <p:nvPr/>
        </p:nvPicPr>
        <p:blipFill>
          <a:blip r:embed="rId3"/>
          <a:stretch>
            <a:fillRect/>
          </a:stretch>
        </p:blipFill>
        <p:spPr>
          <a:xfrm>
            <a:off x="6998721" y="4790333"/>
            <a:ext cx="888327" cy="888327"/>
          </a:xfrm>
          <a:prstGeom prst="rect">
            <a:avLst/>
          </a:prstGeom>
          <a:ln>
            <a:solidFill>
              <a:schemeClr val="tx1"/>
            </a:solidFill>
          </a:ln>
        </p:spPr>
      </p:pic>
      <p:pic>
        <p:nvPicPr>
          <p:cNvPr id="22" name="Picture 21"/>
          <p:cNvPicPr>
            <a:picLocks noChangeAspect="1"/>
          </p:cNvPicPr>
          <p:nvPr/>
        </p:nvPicPr>
        <p:blipFill>
          <a:blip r:embed="rId3"/>
          <a:stretch>
            <a:fillRect/>
          </a:stretch>
        </p:blipFill>
        <p:spPr>
          <a:xfrm>
            <a:off x="7893179" y="4790969"/>
            <a:ext cx="888327" cy="888327"/>
          </a:xfrm>
          <a:prstGeom prst="rect">
            <a:avLst/>
          </a:prstGeom>
          <a:ln>
            <a:solidFill>
              <a:schemeClr val="tx1"/>
            </a:solidFill>
          </a:ln>
        </p:spPr>
      </p:pic>
      <p:grpSp>
        <p:nvGrpSpPr>
          <p:cNvPr id="49" name="Group 48"/>
          <p:cNvGrpSpPr/>
          <p:nvPr/>
        </p:nvGrpSpPr>
        <p:grpSpPr>
          <a:xfrm>
            <a:off x="416250" y="2086380"/>
            <a:ext cx="3575488" cy="3567066"/>
            <a:chOff x="416250" y="2086380"/>
            <a:chExt cx="3575488" cy="3567066"/>
          </a:xfrm>
        </p:grpSpPr>
        <p:pic>
          <p:nvPicPr>
            <p:cNvPr id="23" name="Picture 22"/>
            <p:cNvPicPr>
              <a:picLocks noChangeAspect="1"/>
            </p:cNvPicPr>
            <p:nvPr/>
          </p:nvPicPr>
          <p:blipFill>
            <a:blip r:embed="rId4"/>
            <a:stretch>
              <a:fillRect/>
            </a:stretch>
          </p:blipFill>
          <p:spPr>
            <a:xfrm>
              <a:off x="416250" y="2086380"/>
              <a:ext cx="886968" cy="886968"/>
            </a:xfrm>
            <a:prstGeom prst="rect">
              <a:avLst/>
            </a:prstGeom>
            <a:ln>
              <a:solidFill>
                <a:schemeClr val="tx1"/>
              </a:solidFill>
            </a:ln>
          </p:spPr>
        </p:pic>
        <p:pic>
          <p:nvPicPr>
            <p:cNvPr id="24" name="Picture 23"/>
            <p:cNvPicPr>
              <a:picLocks noChangeAspect="1"/>
            </p:cNvPicPr>
            <p:nvPr/>
          </p:nvPicPr>
          <p:blipFill>
            <a:blip r:embed="rId4"/>
            <a:stretch>
              <a:fillRect/>
            </a:stretch>
          </p:blipFill>
          <p:spPr>
            <a:xfrm>
              <a:off x="1310523" y="2087894"/>
              <a:ext cx="886968" cy="886968"/>
            </a:xfrm>
            <a:prstGeom prst="rect">
              <a:avLst/>
            </a:prstGeom>
            <a:ln>
              <a:solidFill>
                <a:schemeClr val="tx1"/>
              </a:solidFill>
            </a:ln>
          </p:spPr>
        </p:pic>
        <p:pic>
          <p:nvPicPr>
            <p:cNvPr id="25" name="Picture 24"/>
            <p:cNvPicPr>
              <a:picLocks noChangeAspect="1"/>
            </p:cNvPicPr>
            <p:nvPr/>
          </p:nvPicPr>
          <p:blipFill>
            <a:blip r:embed="rId4"/>
            <a:stretch>
              <a:fillRect/>
            </a:stretch>
          </p:blipFill>
          <p:spPr>
            <a:xfrm>
              <a:off x="2207477" y="2087893"/>
              <a:ext cx="886968" cy="886968"/>
            </a:xfrm>
            <a:prstGeom prst="rect">
              <a:avLst/>
            </a:prstGeom>
            <a:ln>
              <a:solidFill>
                <a:schemeClr val="tx1"/>
              </a:solidFill>
            </a:ln>
          </p:spPr>
        </p:pic>
        <p:pic>
          <p:nvPicPr>
            <p:cNvPr id="26" name="Picture 25"/>
            <p:cNvPicPr>
              <a:picLocks noChangeAspect="1"/>
            </p:cNvPicPr>
            <p:nvPr/>
          </p:nvPicPr>
          <p:blipFill>
            <a:blip r:embed="rId4"/>
            <a:stretch>
              <a:fillRect/>
            </a:stretch>
          </p:blipFill>
          <p:spPr>
            <a:xfrm>
              <a:off x="3101750" y="2089407"/>
              <a:ext cx="886968" cy="886968"/>
            </a:xfrm>
            <a:prstGeom prst="rect">
              <a:avLst/>
            </a:prstGeom>
            <a:ln>
              <a:solidFill>
                <a:schemeClr val="tx1"/>
              </a:solidFill>
            </a:ln>
          </p:spPr>
        </p:pic>
        <p:pic>
          <p:nvPicPr>
            <p:cNvPr id="27" name="Picture 26"/>
            <p:cNvPicPr>
              <a:picLocks noChangeAspect="1"/>
            </p:cNvPicPr>
            <p:nvPr/>
          </p:nvPicPr>
          <p:blipFill>
            <a:blip r:embed="rId4"/>
            <a:stretch>
              <a:fillRect/>
            </a:stretch>
          </p:blipFill>
          <p:spPr>
            <a:xfrm>
              <a:off x="417760" y="2976447"/>
              <a:ext cx="886968" cy="886968"/>
            </a:xfrm>
            <a:prstGeom prst="rect">
              <a:avLst/>
            </a:prstGeom>
            <a:ln>
              <a:solidFill>
                <a:schemeClr val="tx1"/>
              </a:solidFill>
            </a:ln>
          </p:spPr>
        </p:pic>
        <p:pic>
          <p:nvPicPr>
            <p:cNvPr id="28" name="Picture 27"/>
            <p:cNvPicPr>
              <a:picLocks noChangeAspect="1"/>
            </p:cNvPicPr>
            <p:nvPr/>
          </p:nvPicPr>
          <p:blipFill>
            <a:blip r:embed="rId4"/>
            <a:stretch>
              <a:fillRect/>
            </a:stretch>
          </p:blipFill>
          <p:spPr>
            <a:xfrm>
              <a:off x="1312033" y="2977961"/>
              <a:ext cx="886968" cy="886968"/>
            </a:xfrm>
            <a:prstGeom prst="rect">
              <a:avLst/>
            </a:prstGeom>
            <a:ln>
              <a:solidFill>
                <a:schemeClr val="tx1"/>
              </a:solidFill>
            </a:ln>
          </p:spPr>
        </p:pic>
        <p:pic>
          <p:nvPicPr>
            <p:cNvPr id="29" name="Picture 28"/>
            <p:cNvPicPr>
              <a:picLocks noChangeAspect="1"/>
            </p:cNvPicPr>
            <p:nvPr/>
          </p:nvPicPr>
          <p:blipFill>
            <a:blip r:embed="rId4"/>
            <a:stretch>
              <a:fillRect/>
            </a:stretch>
          </p:blipFill>
          <p:spPr>
            <a:xfrm>
              <a:off x="2208987" y="2977960"/>
              <a:ext cx="886968" cy="886968"/>
            </a:xfrm>
            <a:prstGeom prst="rect">
              <a:avLst/>
            </a:prstGeom>
            <a:ln>
              <a:solidFill>
                <a:schemeClr val="tx1"/>
              </a:solidFill>
            </a:ln>
          </p:spPr>
        </p:pic>
        <p:pic>
          <p:nvPicPr>
            <p:cNvPr id="30" name="Picture 29"/>
            <p:cNvPicPr>
              <a:picLocks noChangeAspect="1"/>
            </p:cNvPicPr>
            <p:nvPr/>
          </p:nvPicPr>
          <p:blipFill>
            <a:blip r:embed="rId4"/>
            <a:stretch>
              <a:fillRect/>
            </a:stretch>
          </p:blipFill>
          <p:spPr>
            <a:xfrm>
              <a:off x="3103260" y="2979474"/>
              <a:ext cx="886968" cy="886968"/>
            </a:xfrm>
            <a:prstGeom prst="rect">
              <a:avLst/>
            </a:prstGeom>
            <a:ln>
              <a:solidFill>
                <a:schemeClr val="tx1"/>
              </a:solidFill>
            </a:ln>
          </p:spPr>
        </p:pic>
        <p:pic>
          <p:nvPicPr>
            <p:cNvPr id="31" name="Picture 30"/>
            <p:cNvPicPr>
              <a:picLocks noChangeAspect="1"/>
            </p:cNvPicPr>
            <p:nvPr/>
          </p:nvPicPr>
          <p:blipFill>
            <a:blip r:embed="rId4"/>
            <a:stretch>
              <a:fillRect/>
            </a:stretch>
          </p:blipFill>
          <p:spPr>
            <a:xfrm>
              <a:off x="417760" y="3873384"/>
              <a:ext cx="886968" cy="886968"/>
            </a:xfrm>
            <a:prstGeom prst="rect">
              <a:avLst/>
            </a:prstGeom>
            <a:ln>
              <a:solidFill>
                <a:schemeClr val="tx1"/>
              </a:solidFill>
            </a:ln>
          </p:spPr>
        </p:pic>
        <p:pic>
          <p:nvPicPr>
            <p:cNvPr id="32" name="Picture 31"/>
            <p:cNvPicPr>
              <a:picLocks noChangeAspect="1"/>
            </p:cNvPicPr>
            <p:nvPr/>
          </p:nvPicPr>
          <p:blipFill>
            <a:blip r:embed="rId4"/>
            <a:stretch>
              <a:fillRect/>
            </a:stretch>
          </p:blipFill>
          <p:spPr>
            <a:xfrm>
              <a:off x="1312033" y="3874898"/>
              <a:ext cx="886968" cy="886968"/>
            </a:xfrm>
            <a:prstGeom prst="rect">
              <a:avLst/>
            </a:prstGeom>
            <a:ln>
              <a:solidFill>
                <a:schemeClr val="tx1"/>
              </a:solidFill>
            </a:ln>
          </p:spPr>
        </p:pic>
        <p:pic>
          <p:nvPicPr>
            <p:cNvPr id="33" name="Picture 32"/>
            <p:cNvPicPr>
              <a:picLocks noChangeAspect="1"/>
            </p:cNvPicPr>
            <p:nvPr/>
          </p:nvPicPr>
          <p:blipFill>
            <a:blip r:embed="rId4"/>
            <a:stretch>
              <a:fillRect/>
            </a:stretch>
          </p:blipFill>
          <p:spPr>
            <a:xfrm>
              <a:off x="2208987" y="3874897"/>
              <a:ext cx="886968" cy="886968"/>
            </a:xfrm>
            <a:prstGeom prst="rect">
              <a:avLst/>
            </a:prstGeom>
            <a:ln>
              <a:solidFill>
                <a:schemeClr val="tx1"/>
              </a:solidFill>
            </a:ln>
          </p:spPr>
        </p:pic>
        <p:pic>
          <p:nvPicPr>
            <p:cNvPr id="34" name="Picture 33"/>
            <p:cNvPicPr>
              <a:picLocks noChangeAspect="1"/>
            </p:cNvPicPr>
            <p:nvPr/>
          </p:nvPicPr>
          <p:blipFill>
            <a:blip r:embed="rId4"/>
            <a:stretch>
              <a:fillRect/>
            </a:stretch>
          </p:blipFill>
          <p:spPr>
            <a:xfrm>
              <a:off x="3103260" y="3876411"/>
              <a:ext cx="886968" cy="886968"/>
            </a:xfrm>
            <a:prstGeom prst="rect">
              <a:avLst/>
            </a:prstGeom>
            <a:ln>
              <a:solidFill>
                <a:schemeClr val="tx1"/>
              </a:solidFill>
            </a:ln>
          </p:spPr>
        </p:pic>
        <p:pic>
          <p:nvPicPr>
            <p:cNvPr id="35" name="Picture 34"/>
            <p:cNvPicPr>
              <a:picLocks noChangeAspect="1"/>
            </p:cNvPicPr>
            <p:nvPr/>
          </p:nvPicPr>
          <p:blipFill>
            <a:blip r:embed="rId4"/>
            <a:stretch>
              <a:fillRect/>
            </a:stretch>
          </p:blipFill>
          <p:spPr>
            <a:xfrm>
              <a:off x="419270" y="4763451"/>
              <a:ext cx="886968" cy="886968"/>
            </a:xfrm>
            <a:prstGeom prst="rect">
              <a:avLst/>
            </a:prstGeom>
            <a:ln>
              <a:solidFill>
                <a:schemeClr val="tx1"/>
              </a:solidFill>
            </a:ln>
          </p:spPr>
        </p:pic>
        <p:pic>
          <p:nvPicPr>
            <p:cNvPr id="36" name="Picture 35"/>
            <p:cNvPicPr>
              <a:picLocks noChangeAspect="1"/>
            </p:cNvPicPr>
            <p:nvPr/>
          </p:nvPicPr>
          <p:blipFill>
            <a:blip r:embed="rId4"/>
            <a:stretch>
              <a:fillRect/>
            </a:stretch>
          </p:blipFill>
          <p:spPr>
            <a:xfrm>
              <a:off x="1313543" y="4764965"/>
              <a:ext cx="886968" cy="886968"/>
            </a:xfrm>
            <a:prstGeom prst="rect">
              <a:avLst/>
            </a:prstGeom>
            <a:ln>
              <a:solidFill>
                <a:schemeClr val="tx1"/>
              </a:solidFill>
            </a:ln>
          </p:spPr>
        </p:pic>
        <p:pic>
          <p:nvPicPr>
            <p:cNvPr id="37" name="Picture 36"/>
            <p:cNvPicPr>
              <a:picLocks noChangeAspect="1"/>
            </p:cNvPicPr>
            <p:nvPr/>
          </p:nvPicPr>
          <p:blipFill>
            <a:blip r:embed="rId4"/>
            <a:stretch>
              <a:fillRect/>
            </a:stretch>
          </p:blipFill>
          <p:spPr>
            <a:xfrm>
              <a:off x="2210497" y="4764964"/>
              <a:ext cx="886968" cy="886968"/>
            </a:xfrm>
            <a:prstGeom prst="rect">
              <a:avLst/>
            </a:prstGeom>
            <a:ln>
              <a:solidFill>
                <a:schemeClr val="tx1"/>
              </a:solidFill>
            </a:ln>
          </p:spPr>
        </p:pic>
        <p:pic>
          <p:nvPicPr>
            <p:cNvPr id="38" name="Picture 37"/>
            <p:cNvPicPr>
              <a:picLocks noChangeAspect="1"/>
            </p:cNvPicPr>
            <p:nvPr/>
          </p:nvPicPr>
          <p:blipFill>
            <a:blip r:embed="rId4"/>
            <a:stretch>
              <a:fillRect/>
            </a:stretch>
          </p:blipFill>
          <p:spPr>
            <a:xfrm>
              <a:off x="3104770" y="4766478"/>
              <a:ext cx="886968" cy="886968"/>
            </a:xfrm>
            <a:prstGeom prst="rect">
              <a:avLst/>
            </a:prstGeom>
            <a:ln>
              <a:solidFill>
                <a:schemeClr val="tx1"/>
              </a:solidFill>
            </a:ln>
          </p:spPr>
        </p:pic>
      </p:grpSp>
      <p:sp>
        <p:nvSpPr>
          <p:cNvPr id="39" name="Right Arrow 38"/>
          <p:cNvSpPr/>
          <p:nvPr/>
        </p:nvSpPr>
        <p:spPr bwMode="auto">
          <a:xfrm>
            <a:off x="4100231" y="3660563"/>
            <a:ext cx="954938" cy="453528"/>
          </a:xfrm>
          <a:prstGeom prst="rightArrow">
            <a:avLst/>
          </a:prstGeom>
          <a:gradFill flip="none" rotWithShape="1">
            <a:gsLst>
              <a:gs pos="0">
                <a:srgbClr val="FF0000"/>
              </a:gs>
              <a:gs pos="100000">
                <a:schemeClr val="tx1"/>
              </a:gs>
            </a:gsLst>
            <a:lin ang="10800000" scaled="0"/>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43" name="Rounded Rectangle 42"/>
          <p:cNvSpPr/>
          <p:nvPr/>
        </p:nvSpPr>
        <p:spPr bwMode="auto">
          <a:xfrm>
            <a:off x="5518132" y="3409465"/>
            <a:ext cx="201508" cy="393660"/>
          </a:xfrm>
          <a:prstGeom prst="roundRect">
            <a:avLst/>
          </a:prstGeom>
          <a:noFill/>
          <a:ln w="6350" cap="flat" cmpd="sng" algn="ctr">
            <a:solidFill>
              <a:schemeClr val="tx1"/>
            </a:solidFill>
            <a:prstDash val="solid"/>
            <a:round/>
            <a:headEnd type="none" w="med" len="med"/>
            <a:tailEnd type="none" w="med" len="med"/>
          </a:ln>
          <a:effectLst>
            <a:glow rad="101600">
              <a:srgbClr val="FF0000">
                <a:alpha val="75000"/>
              </a:srgbClr>
            </a:glow>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45" name="Rounded Rectangle 44"/>
          <p:cNvSpPr/>
          <p:nvPr/>
        </p:nvSpPr>
        <p:spPr bwMode="auto">
          <a:xfrm>
            <a:off x="6269972" y="2464585"/>
            <a:ext cx="201508" cy="393660"/>
          </a:xfrm>
          <a:prstGeom prst="roundRect">
            <a:avLst/>
          </a:prstGeom>
          <a:noFill/>
          <a:ln w="6350" cap="flat" cmpd="sng" algn="ctr">
            <a:solidFill>
              <a:schemeClr val="tx1"/>
            </a:solidFill>
            <a:prstDash val="solid"/>
            <a:round/>
            <a:headEnd type="none" w="med" len="med"/>
            <a:tailEnd type="none" w="med" len="med"/>
          </a:ln>
          <a:effectLst>
            <a:glow rad="101600">
              <a:srgbClr val="FF0000">
                <a:alpha val="75000"/>
              </a:srgbClr>
            </a:glow>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46" name="Rounded Rectangle 45"/>
          <p:cNvSpPr/>
          <p:nvPr/>
        </p:nvSpPr>
        <p:spPr bwMode="auto">
          <a:xfrm>
            <a:off x="6087092" y="2972585"/>
            <a:ext cx="201508" cy="393660"/>
          </a:xfrm>
          <a:prstGeom prst="roundRect">
            <a:avLst/>
          </a:prstGeom>
          <a:noFill/>
          <a:ln w="6350" cap="flat" cmpd="sng" algn="ctr">
            <a:solidFill>
              <a:schemeClr val="tx1"/>
            </a:solidFill>
            <a:prstDash val="solid"/>
            <a:round/>
            <a:headEnd type="none" w="med" len="med"/>
            <a:tailEnd type="none" w="med" len="med"/>
          </a:ln>
          <a:effectLst>
            <a:glow rad="101600">
              <a:srgbClr val="FF0000">
                <a:alpha val="75000"/>
              </a:srgbClr>
            </a:glow>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47" name="Rounded Rectangle 46"/>
          <p:cNvSpPr/>
          <p:nvPr/>
        </p:nvSpPr>
        <p:spPr bwMode="auto">
          <a:xfrm>
            <a:off x="6544292" y="3897145"/>
            <a:ext cx="201508" cy="393660"/>
          </a:xfrm>
          <a:prstGeom prst="roundRect">
            <a:avLst/>
          </a:prstGeom>
          <a:noFill/>
          <a:ln w="6350" cap="flat" cmpd="sng" algn="ctr">
            <a:solidFill>
              <a:schemeClr val="tx1"/>
            </a:solidFill>
            <a:prstDash val="solid"/>
            <a:round/>
            <a:headEnd type="none" w="med" len="med"/>
            <a:tailEnd type="none" w="med" len="med"/>
          </a:ln>
          <a:effectLst>
            <a:glow rad="101600">
              <a:srgbClr val="FF0000">
                <a:alpha val="75000"/>
              </a:srgbClr>
            </a:glow>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48" name="Rectangle 7"/>
          <p:cNvSpPr>
            <a:spLocks noChangeArrowheads="1"/>
          </p:cNvSpPr>
          <p:nvPr/>
        </p:nvSpPr>
        <p:spPr bwMode="auto">
          <a:xfrm>
            <a:off x="12700" y="5984918"/>
            <a:ext cx="9131300" cy="509574"/>
          </a:xfrm>
          <a:prstGeom prst="rect">
            <a:avLst/>
          </a:prstGeom>
          <a:solidFill>
            <a:srgbClr val="FFFF99"/>
          </a:solidFill>
          <a:ln w="9525" algn="ctr">
            <a:noFill/>
            <a:miter lim="800000"/>
            <a:headEnd/>
            <a:tailEnd/>
          </a:ln>
          <a:effectLst/>
        </p:spPr>
        <p:txBody>
          <a:bodyPr/>
          <a:lstStyle/>
          <a:p>
            <a:pPr>
              <a:buBlip>
                <a:blip r:embed="rId5"/>
              </a:buBlip>
            </a:pPr>
            <a:r>
              <a:rPr lang="en-US" dirty="0" smtClean="0">
                <a:latin typeface="Calibri" pitchFamily="34" charset="0"/>
              </a:rPr>
              <a:t> Power up only what you need</a:t>
            </a:r>
          </a:p>
        </p:txBody>
      </p:sp>
    </p:spTree>
    <p:extLst>
      <p:ext uri="{BB962C8B-B14F-4D97-AF65-F5344CB8AC3E}">
        <p14:creationId xmlns:p14="http://schemas.microsoft.com/office/powerpoint/2010/main" val="29121039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4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Multicore Node</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31</a:t>
            </a:fld>
            <a:endParaRPr lang="en-US"/>
          </a:p>
        </p:txBody>
      </p:sp>
      <p:grpSp>
        <p:nvGrpSpPr>
          <p:cNvPr id="49" name="Group 48"/>
          <p:cNvGrpSpPr>
            <a:grpSpLocks noChangeAspect="1"/>
          </p:cNvGrpSpPr>
          <p:nvPr/>
        </p:nvGrpSpPr>
        <p:grpSpPr>
          <a:xfrm>
            <a:off x="686495" y="1843203"/>
            <a:ext cx="3217939" cy="3210360"/>
            <a:chOff x="416250" y="2086380"/>
            <a:chExt cx="3575488" cy="3567066"/>
          </a:xfrm>
          <a:scene3d>
            <a:camera prst="orthographicFront">
              <a:rot lat="18497383" lon="2580196" rev="19427743"/>
            </a:camera>
            <a:lightRig rig="threePt" dir="t"/>
          </a:scene3d>
        </p:grpSpPr>
        <p:pic>
          <p:nvPicPr>
            <p:cNvPr id="23" name="Picture 22"/>
            <p:cNvPicPr>
              <a:picLocks noChangeAspect="1"/>
            </p:cNvPicPr>
            <p:nvPr/>
          </p:nvPicPr>
          <p:blipFill>
            <a:blip r:embed="rId3"/>
            <a:stretch>
              <a:fillRect/>
            </a:stretch>
          </p:blipFill>
          <p:spPr>
            <a:xfrm>
              <a:off x="416250" y="2086380"/>
              <a:ext cx="886968" cy="886968"/>
            </a:xfrm>
            <a:prstGeom prst="rect">
              <a:avLst/>
            </a:prstGeom>
            <a:ln>
              <a:solidFill>
                <a:schemeClr val="tx1"/>
              </a:solidFill>
            </a:ln>
          </p:spPr>
        </p:pic>
        <p:pic>
          <p:nvPicPr>
            <p:cNvPr id="24" name="Picture 23"/>
            <p:cNvPicPr>
              <a:picLocks noChangeAspect="1"/>
            </p:cNvPicPr>
            <p:nvPr/>
          </p:nvPicPr>
          <p:blipFill>
            <a:blip r:embed="rId3"/>
            <a:stretch>
              <a:fillRect/>
            </a:stretch>
          </p:blipFill>
          <p:spPr>
            <a:xfrm>
              <a:off x="1310523" y="2087894"/>
              <a:ext cx="886968" cy="886968"/>
            </a:xfrm>
            <a:prstGeom prst="rect">
              <a:avLst/>
            </a:prstGeom>
            <a:ln>
              <a:solidFill>
                <a:schemeClr val="tx1"/>
              </a:solidFill>
            </a:ln>
          </p:spPr>
        </p:pic>
        <p:pic>
          <p:nvPicPr>
            <p:cNvPr id="25" name="Picture 24"/>
            <p:cNvPicPr>
              <a:picLocks noChangeAspect="1"/>
            </p:cNvPicPr>
            <p:nvPr/>
          </p:nvPicPr>
          <p:blipFill>
            <a:blip r:embed="rId3"/>
            <a:stretch>
              <a:fillRect/>
            </a:stretch>
          </p:blipFill>
          <p:spPr>
            <a:xfrm>
              <a:off x="2207477" y="2087893"/>
              <a:ext cx="886968" cy="886968"/>
            </a:xfrm>
            <a:prstGeom prst="rect">
              <a:avLst/>
            </a:prstGeom>
            <a:ln>
              <a:solidFill>
                <a:schemeClr val="tx1"/>
              </a:solidFill>
            </a:ln>
          </p:spPr>
        </p:pic>
        <p:pic>
          <p:nvPicPr>
            <p:cNvPr id="26" name="Picture 25"/>
            <p:cNvPicPr>
              <a:picLocks noChangeAspect="1"/>
            </p:cNvPicPr>
            <p:nvPr/>
          </p:nvPicPr>
          <p:blipFill>
            <a:blip r:embed="rId3"/>
            <a:stretch>
              <a:fillRect/>
            </a:stretch>
          </p:blipFill>
          <p:spPr>
            <a:xfrm>
              <a:off x="3101750" y="2089407"/>
              <a:ext cx="886968" cy="886968"/>
            </a:xfrm>
            <a:prstGeom prst="rect">
              <a:avLst/>
            </a:prstGeom>
            <a:ln>
              <a:solidFill>
                <a:schemeClr val="tx1"/>
              </a:solidFill>
            </a:ln>
          </p:spPr>
        </p:pic>
        <p:pic>
          <p:nvPicPr>
            <p:cNvPr id="27" name="Picture 26"/>
            <p:cNvPicPr>
              <a:picLocks noChangeAspect="1"/>
            </p:cNvPicPr>
            <p:nvPr/>
          </p:nvPicPr>
          <p:blipFill>
            <a:blip r:embed="rId3"/>
            <a:stretch>
              <a:fillRect/>
            </a:stretch>
          </p:blipFill>
          <p:spPr>
            <a:xfrm>
              <a:off x="417760" y="2976447"/>
              <a:ext cx="886968" cy="886968"/>
            </a:xfrm>
            <a:prstGeom prst="rect">
              <a:avLst/>
            </a:prstGeom>
            <a:ln>
              <a:solidFill>
                <a:schemeClr val="tx1"/>
              </a:solidFill>
            </a:ln>
          </p:spPr>
        </p:pic>
        <p:pic>
          <p:nvPicPr>
            <p:cNvPr id="28" name="Picture 27"/>
            <p:cNvPicPr>
              <a:picLocks noChangeAspect="1"/>
            </p:cNvPicPr>
            <p:nvPr/>
          </p:nvPicPr>
          <p:blipFill>
            <a:blip r:embed="rId3"/>
            <a:stretch>
              <a:fillRect/>
            </a:stretch>
          </p:blipFill>
          <p:spPr>
            <a:xfrm>
              <a:off x="1312033" y="2977961"/>
              <a:ext cx="886968" cy="886968"/>
            </a:xfrm>
            <a:prstGeom prst="rect">
              <a:avLst/>
            </a:prstGeom>
            <a:ln>
              <a:solidFill>
                <a:schemeClr val="tx1"/>
              </a:solidFill>
            </a:ln>
          </p:spPr>
        </p:pic>
        <p:pic>
          <p:nvPicPr>
            <p:cNvPr id="29" name="Picture 28"/>
            <p:cNvPicPr>
              <a:picLocks noChangeAspect="1"/>
            </p:cNvPicPr>
            <p:nvPr/>
          </p:nvPicPr>
          <p:blipFill>
            <a:blip r:embed="rId3"/>
            <a:stretch>
              <a:fillRect/>
            </a:stretch>
          </p:blipFill>
          <p:spPr>
            <a:xfrm>
              <a:off x="2208987" y="2977960"/>
              <a:ext cx="886968" cy="886968"/>
            </a:xfrm>
            <a:prstGeom prst="rect">
              <a:avLst/>
            </a:prstGeom>
            <a:ln>
              <a:solidFill>
                <a:schemeClr val="tx1"/>
              </a:solidFill>
            </a:ln>
          </p:spPr>
        </p:pic>
        <p:pic>
          <p:nvPicPr>
            <p:cNvPr id="30" name="Picture 29"/>
            <p:cNvPicPr>
              <a:picLocks noChangeAspect="1"/>
            </p:cNvPicPr>
            <p:nvPr/>
          </p:nvPicPr>
          <p:blipFill>
            <a:blip r:embed="rId3"/>
            <a:stretch>
              <a:fillRect/>
            </a:stretch>
          </p:blipFill>
          <p:spPr>
            <a:xfrm>
              <a:off x="3103260" y="2979474"/>
              <a:ext cx="886968" cy="886968"/>
            </a:xfrm>
            <a:prstGeom prst="rect">
              <a:avLst/>
            </a:prstGeom>
            <a:ln>
              <a:solidFill>
                <a:schemeClr val="tx1"/>
              </a:solidFill>
            </a:ln>
          </p:spPr>
        </p:pic>
        <p:pic>
          <p:nvPicPr>
            <p:cNvPr id="31" name="Picture 30"/>
            <p:cNvPicPr>
              <a:picLocks noChangeAspect="1"/>
            </p:cNvPicPr>
            <p:nvPr/>
          </p:nvPicPr>
          <p:blipFill>
            <a:blip r:embed="rId3"/>
            <a:stretch>
              <a:fillRect/>
            </a:stretch>
          </p:blipFill>
          <p:spPr>
            <a:xfrm>
              <a:off x="417760" y="3873384"/>
              <a:ext cx="886968" cy="886968"/>
            </a:xfrm>
            <a:prstGeom prst="rect">
              <a:avLst/>
            </a:prstGeom>
            <a:ln>
              <a:solidFill>
                <a:schemeClr val="tx1"/>
              </a:solidFill>
            </a:ln>
          </p:spPr>
        </p:pic>
        <p:pic>
          <p:nvPicPr>
            <p:cNvPr id="32" name="Picture 31"/>
            <p:cNvPicPr>
              <a:picLocks noChangeAspect="1"/>
            </p:cNvPicPr>
            <p:nvPr/>
          </p:nvPicPr>
          <p:blipFill>
            <a:blip r:embed="rId3"/>
            <a:stretch>
              <a:fillRect/>
            </a:stretch>
          </p:blipFill>
          <p:spPr>
            <a:xfrm>
              <a:off x="1312033" y="3874898"/>
              <a:ext cx="886968" cy="886968"/>
            </a:xfrm>
            <a:prstGeom prst="rect">
              <a:avLst/>
            </a:prstGeom>
            <a:ln>
              <a:solidFill>
                <a:schemeClr val="tx1"/>
              </a:solidFill>
            </a:ln>
          </p:spPr>
        </p:pic>
        <p:pic>
          <p:nvPicPr>
            <p:cNvPr id="33" name="Picture 32"/>
            <p:cNvPicPr>
              <a:picLocks noChangeAspect="1"/>
            </p:cNvPicPr>
            <p:nvPr/>
          </p:nvPicPr>
          <p:blipFill>
            <a:blip r:embed="rId3"/>
            <a:stretch>
              <a:fillRect/>
            </a:stretch>
          </p:blipFill>
          <p:spPr>
            <a:xfrm>
              <a:off x="2208987" y="3874897"/>
              <a:ext cx="886968" cy="886968"/>
            </a:xfrm>
            <a:prstGeom prst="rect">
              <a:avLst/>
            </a:prstGeom>
            <a:ln>
              <a:solidFill>
                <a:schemeClr val="tx1"/>
              </a:solidFill>
            </a:ln>
          </p:spPr>
        </p:pic>
        <p:pic>
          <p:nvPicPr>
            <p:cNvPr id="34" name="Picture 33"/>
            <p:cNvPicPr>
              <a:picLocks noChangeAspect="1"/>
            </p:cNvPicPr>
            <p:nvPr/>
          </p:nvPicPr>
          <p:blipFill>
            <a:blip r:embed="rId3"/>
            <a:stretch>
              <a:fillRect/>
            </a:stretch>
          </p:blipFill>
          <p:spPr>
            <a:xfrm>
              <a:off x="3103260" y="3876411"/>
              <a:ext cx="886968" cy="886968"/>
            </a:xfrm>
            <a:prstGeom prst="rect">
              <a:avLst/>
            </a:prstGeom>
            <a:ln>
              <a:solidFill>
                <a:schemeClr val="tx1"/>
              </a:solidFill>
            </a:ln>
          </p:spPr>
        </p:pic>
        <p:pic>
          <p:nvPicPr>
            <p:cNvPr id="35" name="Picture 34"/>
            <p:cNvPicPr>
              <a:picLocks noChangeAspect="1"/>
            </p:cNvPicPr>
            <p:nvPr/>
          </p:nvPicPr>
          <p:blipFill>
            <a:blip r:embed="rId3"/>
            <a:stretch>
              <a:fillRect/>
            </a:stretch>
          </p:blipFill>
          <p:spPr>
            <a:xfrm>
              <a:off x="419270" y="4763451"/>
              <a:ext cx="886968" cy="886968"/>
            </a:xfrm>
            <a:prstGeom prst="rect">
              <a:avLst/>
            </a:prstGeom>
            <a:ln>
              <a:solidFill>
                <a:schemeClr val="tx1"/>
              </a:solidFill>
            </a:ln>
          </p:spPr>
        </p:pic>
        <p:pic>
          <p:nvPicPr>
            <p:cNvPr id="36" name="Picture 35"/>
            <p:cNvPicPr>
              <a:picLocks noChangeAspect="1"/>
            </p:cNvPicPr>
            <p:nvPr/>
          </p:nvPicPr>
          <p:blipFill>
            <a:blip r:embed="rId3"/>
            <a:stretch>
              <a:fillRect/>
            </a:stretch>
          </p:blipFill>
          <p:spPr>
            <a:xfrm>
              <a:off x="1313543" y="4764965"/>
              <a:ext cx="886968" cy="886968"/>
            </a:xfrm>
            <a:prstGeom prst="rect">
              <a:avLst/>
            </a:prstGeom>
            <a:ln>
              <a:solidFill>
                <a:schemeClr val="tx1"/>
              </a:solidFill>
            </a:ln>
          </p:spPr>
        </p:pic>
        <p:pic>
          <p:nvPicPr>
            <p:cNvPr id="37" name="Picture 36"/>
            <p:cNvPicPr>
              <a:picLocks noChangeAspect="1"/>
            </p:cNvPicPr>
            <p:nvPr/>
          </p:nvPicPr>
          <p:blipFill>
            <a:blip r:embed="rId3"/>
            <a:stretch>
              <a:fillRect/>
            </a:stretch>
          </p:blipFill>
          <p:spPr>
            <a:xfrm>
              <a:off x="2210497" y="4764964"/>
              <a:ext cx="886968" cy="886968"/>
            </a:xfrm>
            <a:prstGeom prst="rect">
              <a:avLst/>
            </a:prstGeom>
            <a:ln>
              <a:solidFill>
                <a:schemeClr val="tx1"/>
              </a:solidFill>
            </a:ln>
          </p:spPr>
        </p:pic>
        <p:pic>
          <p:nvPicPr>
            <p:cNvPr id="38" name="Picture 37"/>
            <p:cNvPicPr>
              <a:picLocks noChangeAspect="1"/>
            </p:cNvPicPr>
            <p:nvPr/>
          </p:nvPicPr>
          <p:blipFill>
            <a:blip r:embed="rId3"/>
            <a:stretch>
              <a:fillRect/>
            </a:stretch>
          </p:blipFill>
          <p:spPr>
            <a:xfrm>
              <a:off x="3104770" y="4766478"/>
              <a:ext cx="886968" cy="886968"/>
            </a:xfrm>
            <a:prstGeom prst="rect">
              <a:avLst/>
            </a:prstGeom>
            <a:ln>
              <a:solidFill>
                <a:schemeClr val="tx1"/>
              </a:solidFill>
            </a:ln>
          </p:spPr>
        </p:pic>
      </p:grpSp>
      <p:sp>
        <p:nvSpPr>
          <p:cNvPr id="39" name="Right Arrow 38"/>
          <p:cNvSpPr>
            <a:spLocks noChangeAspect="1"/>
          </p:cNvSpPr>
          <p:nvPr/>
        </p:nvSpPr>
        <p:spPr bwMode="auto">
          <a:xfrm>
            <a:off x="3897556" y="3241758"/>
            <a:ext cx="859447" cy="408178"/>
          </a:xfrm>
          <a:prstGeom prst="rightArrow">
            <a:avLst/>
          </a:prstGeom>
          <a:gradFill flip="none" rotWithShape="1">
            <a:gsLst>
              <a:gs pos="0">
                <a:srgbClr val="FF0000"/>
              </a:gs>
              <a:gs pos="100000">
                <a:schemeClr val="tx1"/>
              </a:gs>
            </a:gsLst>
            <a:lin ang="10800000" scaled="0"/>
            <a:tileRect/>
          </a:gra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grpSp>
        <p:nvGrpSpPr>
          <p:cNvPr id="3" name="Group 2"/>
          <p:cNvGrpSpPr>
            <a:grpSpLocks noChangeAspect="1"/>
          </p:cNvGrpSpPr>
          <p:nvPr/>
        </p:nvGrpSpPr>
        <p:grpSpPr>
          <a:xfrm>
            <a:off x="5226453" y="2048285"/>
            <a:ext cx="3236030" cy="3231437"/>
            <a:chOff x="5185917" y="2088811"/>
            <a:chExt cx="3595589" cy="3590485"/>
          </a:xfrm>
          <a:scene3d>
            <a:camera prst="orthographicFront">
              <a:rot lat="18498001" lon="2580000" rev="19428000"/>
            </a:camera>
            <a:lightRig rig="threePt" dir="t"/>
          </a:scene3d>
        </p:grpSpPr>
        <p:pic>
          <p:nvPicPr>
            <p:cNvPr id="6" name="Picture 5"/>
            <p:cNvPicPr>
              <a:picLocks noChangeAspect="1"/>
            </p:cNvPicPr>
            <p:nvPr/>
          </p:nvPicPr>
          <p:blipFill>
            <a:blip r:embed="rId4"/>
            <a:stretch>
              <a:fillRect/>
            </a:stretch>
          </p:blipFill>
          <p:spPr>
            <a:xfrm>
              <a:off x="5185917" y="2088811"/>
              <a:ext cx="888327" cy="888327"/>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6089923" y="2090715"/>
              <a:ext cx="888327" cy="888327"/>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6993929" y="2090577"/>
              <a:ext cx="888327" cy="888327"/>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7888387" y="2091213"/>
              <a:ext cx="888327" cy="888327"/>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5188313" y="2991197"/>
              <a:ext cx="888327" cy="888327"/>
            </a:xfrm>
            <a:prstGeom prst="rect">
              <a:avLst/>
            </a:prstGeom>
            <a:ln>
              <a:solidFill>
                <a:schemeClr val="tx1"/>
              </a:solidFill>
            </a:ln>
          </p:spPr>
        </p:pic>
        <p:pic>
          <p:nvPicPr>
            <p:cNvPr id="12" name="Picture 11"/>
            <p:cNvPicPr>
              <a:picLocks noChangeAspect="1"/>
            </p:cNvPicPr>
            <p:nvPr/>
          </p:nvPicPr>
          <p:blipFill>
            <a:blip r:embed="rId4"/>
            <a:stretch>
              <a:fillRect/>
            </a:stretch>
          </p:blipFill>
          <p:spPr>
            <a:xfrm>
              <a:off x="6092319" y="2993101"/>
              <a:ext cx="888327" cy="888327"/>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6996325" y="2992963"/>
              <a:ext cx="888327" cy="888327"/>
            </a:xfrm>
            <a:prstGeom prst="rect">
              <a:avLst/>
            </a:prstGeom>
            <a:ln>
              <a:solidFill>
                <a:schemeClr val="tx1"/>
              </a:solidFill>
            </a:ln>
          </p:spPr>
        </p:pic>
        <p:pic>
          <p:nvPicPr>
            <p:cNvPr id="14" name="Picture 13"/>
            <p:cNvPicPr>
              <a:picLocks noChangeAspect="1"/>
            </p:cNvPicPr>
            <p:nvPr/>
          </p:nvPicPr>
          <p:blipFill>
            <a:blip r:embed="rId4"/>
            <a:stretch>
              <a:fillRect/>
            </a:stretch>
          </p:blipFill>
          <p:spPr>
            <a:xfrm>
              <a:off x="7890783" y="2993599"/>
              <a:ext cx="888327" cy="888327"/>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5188313" y="3886181"/>
              <a:ext cx="888327" cy="888327"/>
            </a:xfrm>
            <a:prstGeom prst="rect">
              <a:avLst/>
            </a:prstGeom>
            <a:ln>
              <a:solidFill>
                <a:schemeClr val="tx1"/>
              </a:solidFill>
            </a:ln>
          </p:spPr>
        </p:pic>
        <p:pic>
          <p:nvPicPr>
            <p:cNvPr id="16" name="Picture 15"/>
            <p:cNvPicPr>
              <a:picLocks noChangeAspect="1"/>
            </p:cNvPicPr>
            <p:nvPr/>
          </p:nvPicPr>
          <p:blipFill>
            <a:blip r:embed="rId4"/>
            <a:stretch>
              <a:fillRect/>
            </a:stretch>
          </p:blipFill>
          <p:spPr>
            <a:xfrm>
              <a:off x="6092319" y="3888085"/>
              <a:ext cx="888327" cy="888327"/>
            </a:xfrm>
            <a:prstGeom prst="rect">
              <a:avLst/>
            </a:prstGeom>
            <a:ln>
              <a:solidFill>
                <a:schemeClr val="tx1"/>
              </a:solidFill>
            </a:ln>
          </p:spPr>
        </p:pic>
        <p:pic>
          <p:nvPicPr>
            <p:cNvPr id="17" name="Picture 16"/>
            <p:cNvPicPr>
              <a:picLocks noChangeAspect="1"/>
            </p:cNvPicPr>
            <p:nvPr/>
          </p:nvPicPr>
          <p:blipFill>
            <a:blip r:embed="rId4"/>
            <a:stretch>
              <a:fillRect/>
            </a:stretch>
          </p:blipFill>
          <p:spPr>
            <a:xfrm>
              <a:off x="6996325" y="3887947"/>
              <a:ext cx="888327" cy="888327"/>
            </a:xfrm>
            <a:prstGeom prst="rect">
              <a:avLst/>
            </a:prstGeom>
            <a:ln>
              <a:solidFill>
                <a:schemeClr val="tx1"/>
              </a:solidFill>
            </a:ln>
          </p:spPr>
        </p:pic>
        <p:pic>
          <p:nvPicPr>
            <p:cNvPr id="18" name="Picture 17"/>
            <p:cNvPicPr>
              <a:picLocks noChangeAspect="1"/>
            </p:cNvPicPr>
            <p:nvPr/>
          </p:nvPicPr>
          <p:blipFill>
            <a:blip r:embed="rId4"/>
            <a:stretch>
              <a:fillRect/>
            </a:stretch>
          </p:blipFill>
          <p:spPr>
            <a:xfrm>
              <a:off x="7890783" y="3888583"/>
              <a:ext cx="888327" cy="888327"/>
            </a:xfrm>
            <a:prstGeom prst="rect">
              <a:avLst/>
            </a:prstGeom>
            <a:ln>
              <a:solidFill>
                <a:schemeClr val="tx1"/>
              </a:solidFill>
            </a:ln>
          </p:spPr>
        </p:pic>
        <p:pic>
          <p:nvPicPr>
            <p:cNvPr id="19" name="Picture 18"/>
            <p:cNvPicPr>
              <a:picLocks noChangeAspect="1"/>
            </p:cNvPicPr>
            <p:nvPr/>
          </p:nvPicPr>
          <p:blipFill>
            <a:blip r:embed="rId4"/>
            <a:stretch>
              <a:fillRect/>
            </a:stretch>
          </p:blipFill>
          <p:spPr>
            <a:xfrm>
              <a:off x="5190709" y="4788567"/>
              <a:ext cx="888327" cy="888327"/>
            </a:xfrm>
            <a:prstGeom prst="rect">
              <a:avLst/>
            </a:prstGeom>
            <a:ln>
              <a:solidFill>
                <a:schemeClr val="tx1"/>
              </a:solidFill>
            </a:ln>
          </p:spPr>
        </p:pic>
        <p:pic>
          <p:nvPicPr>
            <p:cNvPr id="20" name="Picture 19"/>
            <p:cNvPicPr>
              <a:picLocks noChangeAspect="1"/>
            </p:cNvPicPr>
            <p:nvPr/>
          </p:nvPicPr>
          <p:blipFill>
            <a:blip r:embed="rId4"/>
            <a:stretch>
              <a:fillRect/>
            </a:stretch>
          </p:blipFill>
          <p:spPr>
            <a:xfrm>
              <a:off x="6094715" y="4790471"/>
              <a:ext cx="888327" cy="888327"/>
            </a:xfrm>
            <a:prstGeom prst="rect">
              <a:avLst/>
            </a:prstGeom>
            <a:ln>
              <a:solidFill>
                <a:schemeClr val="tx1"/>
              </a:solidFill>
            </a:ln>
          </p:spPr>
        </p:pic>
        <p:pic>
          <p:nvPicPr>
            <p:cNvPr id="21" name="Picture 20"/>
            <p:cNvPicPr>
              <a:picLocks noChangeAspect="1"/>
            </p:cNvPicPr>
            <p:nvPr/>
          </p:nvPicPr>
          <p:blipFill>
            <a:blip r:embed="rId4"/>
            <a:stretch>
              <a:fillRect/>
            </a:stretch>
          </p:blipFill>
          <p:spPr>
            <a:xfrm>
              <a:off x="6998721" y="4790333"/>
              <a:ext cx="888327" cy="888327"/>
            </a:xfrm>
            <a:prstGeom prst="rect">
              <a:avLst/>
            </a:prstGeom>
            <a:ln>
              <a:solidFill>
                <a:schemeClr val="tx1"/>
              </a:solidFill>
            </a:ln>
          </p:spPr>
        </p:pic>
        <p:pic>
          <p:nvPicPr>
            <p:cNvPr id="22" name="Picture 21"/>
            <p:cNvPicPr>
              <a:picLocks noChangeAspect="1"/>
            </p:cNvPicPr>
            <p:nvPr/>
          </p:nvPicPr>
          <p:blipFill>
            <a:blip r:embed="rId4"/>
            <a:stretch>
              <a:fillRect/>
            </a:stretch>
          </p:blipFill>
          <p:spPr>
            <a:xfrm>
              <a:off x="7893179" y="4790969"/>
              <a:ext cx="888327" cy="888327"/>
            </a:xfrm>
            <a:prstGeom prst="rect">
              <a:avLst/>
            </a:prstGeom>
            <a:ln>
              <a:solidFill>
                <a:schemeClr val="tx1"/>
              </a:solidFill>
            </a:ln>
          </p:spPr>
        </p:pic>
        <p:sp>
          <p:nvSpPr>
            <p:cNvPr id="43" name="Rounded Rectangle 42"/>
            <p:cNvSpPr/>
            <p:nvPr/>
          </p:nvSpPr>
          <p:spPr bwMode="auto">
            <a:xfrm>
              <a:off x="5518132" y="3409465"/>
              <a:ext cx="201508" cy="393660"/>
            </a:xfrm>
            <a:prstGeom prst="roundRect">
              <a:avLst/>
            </a:prstGeom>
            <a:noFill/>
            <a:ln w="6350" cap="flat" cmpd="sng" algn="ctr">
              <a:solidFill>
                <a:schemeClr val="tx1"/>
              </a:solidFill>
              <a:prstDash val="solid"/>
              <a:round/>
              <a:headEnd type="none" w="med" len="med"/>
              <a:tailEnd type="none" w="med" len="med"/>
            </a:ln>
            <a:effectLst>
              <a:glow rad="101600">
                <a:srgbClr val="FF0000">
                  <a:alpha val="75000"/>
                </a:srgbClr>
              </a:glow>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45" name="Rounded Rectangle 44"/>
            <p:cNvSpPr/>
            <p:nvPr/>
          </p:nvSpPr>
          <p:spPr bwMode="auto">
            <a:xfrm>
              <a:off x="6269972" y="2464585"/>
              <a:ext cx="201508" cy="393660"/>
            </a:xfrm>
            <a:prstGeom prst="roundRect">
              <a:avLst/>
            </a:prstGeom>
            <a:noFill/>
            <a:ln w="6350" cap="flat" cmpd="sng" algn="ctr">
              <a:solidFill>
                <a:schemeClr val="tx1"/>
              </a:solidFill>
              <a:prstDash val="solid"/>
              <a:round/>
              <a:headEnd type="none" w="med" len="med"/>
              <a:tailEnd type="none" w="med" len="med"/>
            </a:ln>
            <a:effectLst>
              <a:glow rad="101600">
                <a:srgbClr val="FF0000">
                  <a:alpha val="75000"/>
                </a:srgbClr>
              </a:glow>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46" name="Rounded Rectangle 45"/>
            <p:cNvSpPr/>
            <p:nvPr/>
          </p:nvSpPr>
          <p:spPr bwMode="auto">
            <a:xfrm>
              <a:off x="6087092" y="2972585"/>
              <a:ext cx="201508" cy="393660"/>
            </a:xfrm>
            <a:prstGeom prst="roundRect">
              <a:avLst/>
            </a:prstGeom>
            <a:noFill/>
            <a:ln w="6350" cap="flat" cmpd="sng" algn="ctr">
              <a:solidFill>
                <a:schemeClr val="tx1"/>
              </a:solidFill>
              <a:prstDash val="solid"/>
              <a:round/>
              <a:headEnd type="none" w="med" len="med"/>
              <a:tailEnd type="none" w="med" len="med"/>
            </a:ln>
            <a:effectLst>
              <a:glow rad="101600">
                <a:srgbClr val="FF0000">
                  <a:alpha val="75000"/>
                </a:srgbClr>
              </a:glow>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47" name="Rounded Rectangle 46"/>
            <p:cNvSpPr/>
            <p:nvPr/>
          </p:nvSpPr>
          <p:spPr bwMode="auto">
            <a:xfrm>
              <a:off x="6544292" y="3897145"/>
              <a:ext cx="201508" cy="393660"/>
            </a:xfrm>
            <a:prstGeom prst="roundRect">
              <a:avLst/>
            </a:prstGeom>
            <a:noFill/>
            <a:ln w="6350" cap="flat" cmpd="sng" algn="ctr">
              <a:solidFill>
                <a:schemeClr val="tx1"/>
              </a:solidFill>
              <a:prstDash val="solid"/>
              <a:round/>
              <a:headEnd type="none" w="med" len="med"/>
              <a:tailEnd type="none" w="med" len="med"/>
            </a:ln>
            <a:effectLst>
              <a:glow rad="101600">
                <a:srgbClr val="FF0000">
                  <a:alpha val="75000"/>
                </a:srgbClr>
              </a:glow>
            </a:effectLst>
          </p:spPr>
          <p:txBody>
            <a:bodyPr vert="horz" wrap="non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Verdana" pitchFamily="34" charset="0"/>
              </a:endParaRPr>
            </a:p>
          </p:txBody>
        </p:sp>
      </p:grpSp>
      <p:sp>
        <p:nvSpPr>
          <p:cNvPr id="48" name="Rectangle 7"/>
          <p:cNvSpPr>
            <a:spLocks noChangeArrowheads="1"/>
          </p:cNvSpPr>
          <p:nvPr/>
        </p:nvSpPr>
        <p:spPr bwMode="auto">
          <a:xfrm>
            <a:off x="12700" y="5984918"/>
            <a:ext cx="9131300" cy="509574"/>
          </a:xfrm>
          <a:prstGeom prst="rect">
            <a:avLst/>
          </a:prstGeom>
          <a:solidFill>
            <a:srgbClr val="FFFF99"/>
          </a:solidFill>
          <a:ln w="9525" algn="ctr">
            <a:noFill/>
            <a:miter lim="800000"/>
            <a:headEnd/>
            <a:tailEnd/>
          </a:ln>
          <a:effectLst/>
        </p:spPr>
        <p:txBody>
          <a:bodyPr/>
          <a:lstStyle/>
          <a:p>
            <a:pPr>
              <a:buBlip>
                <a:blip r:embed="rId5"/>
              </a:buBlip>
            </a:pPr>
            <a:r>
              <a:rPr lang="en-US" dirty="0" smtClean="0">
                <a:latin typeface="Calibri" pitchFamily="34" charset="0"/>
              </a:rPr>
              <a:t> Specialized cores + 3D-die memory stacking</a:t>
            </a:r>
          </a:p>
        </p:txBody>
      </p:sp>
      <p:pic>
        <p:nvPicPr>
          <p:cNvPr id="40" name="Picture 39" descr="micron-hmc-memory-die-phot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4422" y="1618024"/>
            <a:ext cx="3496143" cy="3452241"/>
          </a:xfrm>
          <a:prstGeom prst="rect">
            <a:avLst/>
          </a:prstGeom>
          <a:scene3d>
            <a:camera prst="orthographicFront">
              <a:rot lat="18498000" lon="2580000" rev="19428000"/>
            </a:camera>
            <a:lightRig rig="threePt" dir="t"/>
          </a:scene3d>
        </p:spPr>
      </p:pic>
      <p:pic>
        <p:nvPicPr>
          <p:cNvPr id="51" name="Picture 50" descr="micron-hmc-memory-die-phot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190" y="1297574"/>
            <a:ext cx="3496143" cy="3452241"/>
          </a:xfrm>
          <a:prstGeom prst="rect">
            <a:avLst/>
          </a:prstGeom>
          <a:scene3d>
            <a:camera prst="orthographicFront">
              <a:rot lat="18498000" lon="2580000" rev="19428000"/>
            </a:camera>
            <a:lightRig rig="threePt" dir="t"/>
          </a:scene3d>
        </p:spPr>
      </p:pic>
      <p:pic>
        <p:nvPicPr>
          <p:cNvPr id="52" name="Picture 51" descr="micron-hmc-memory-die-phot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1702" y="986844"/>
            <a:ext cx="3496143" cy="3452241"/>
          </a:xfrm>
          <a:prstGeom prst="rect">
            <a:avLst/>
          </a:prstGeom>
          <a:scene3d>
            <a:camera prst="orthographicFront">
              <a:rot lat="18498000" lon="2580000" rev="19428000"/>
            </a:camera>
            <a:lightRig rig="threePt" dir="t"/>
          </a:scene3d>
        </p:spPr>
      </p:pic>
      <p:pic>
        <p:nvPicPr>
          <p:cNvPr id="53" name="Picture 52" descr="micron-hmc-memory-die-phot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5470" y="666394"/>
            <a:ext cx="3496143" cy="3452241"/>
          </a:xfrm>
          <a:prstGeom prst="rect">
            <a:avLst/>
          </a:prstGeom>
          <a:scene3d>
            <a:camera prst="orthographicFront">
              <a:rot lat="18498000" lon="2580000" rev="19428000"/>
            </a:camera>
            <a:lightRig rig="threePt" dir="t"/>
          </a:scene3d>
        </p:spPr>
      </p:pic>
      <p:sp>
        <p:nvSpPr>
          <p:cNvPr id="41" name="TextBox 40"/>
          <p:cNvSpPr txBox="1"/>
          <p:nvPr/>
        </p:nvSpPr>
        <p:spPr>
          <a:xfrm>
            <a:off x="0" y="4836569"/>
            <a:ext cx="9174306" cy="830997"/>
          </a:xfrm>
          <a:prstGeom prst="rect">
            <a:avLst/>
          </a:prstGeom>
          <a:noFill/>
        </p:spPr>
        <p:txBody>
          <a:bodyPr wrap="none" rtlCol="0">
            <a:spAutoFit/>
          </a:bodyPr>
          <a:lstStyle/>
          <a:p>
            <a:pPr algn="l">
              <a:buNone/>
            </a:pPr>
            <a:r>
              <a:rPr lang="en-US" dirty="0" smtClean="0"/>
              <a:t>Note: can push further with more exotic technologies</a:t>
            </a:r>
            <a:r>
              <a:rPr lang="en-US" dirty="0"/>
              <a:t> </a:t>
            </a:r>
            <a:r>
              <a:rPr lang="en-US" dirty="0" smtClean="0"/>
              <a:t/>
            </a:r>
            <a:br>
              <a:rPr lang="en-US" dirty="0" smtClean="0"/>
            </a:br>
            <a:r>
              <a:rPr lang="en-US" dirty="0" smtClean="0"/>
              <a:t>		(e.g., </a:t>
            </a:r>
            <a:r>
              <a:rPr lang="en-US" dirty="0" err="1" smtClean="0"/>
              <a:t>nanophotonics</a:t>
            </a:r>
            <a:r>
              <a:rPr lang="en-US" dirty="0" smtClean="0"/>
              <a:t>) …but that’s another talk</a:t>
            </a:r>
            <a:endParaRPr lang="en-US" dirty="0"/>
          </a:p>
        </p:txBody>
      </p:sp>
      <p:sp>
        <p:nvSpPr>
          <p:cNvPr id="7" name="TextBox 6"/>
          <p:cNvSpPr txBox="1"/>
          <p:nvPr/>
        </p:nvSpPr>
        <p:spPr>
          <a:xfrm>
            <a:off x="3408958" y="4093523"/>
            <a:ext cx="857927" cy="461665"/>
          </a:xfrm>
          <a:prstGeom prst="rect">
            <a:avLst/>
          </a:prstGeom>
          <a:noFill/>
        </p:spPr>
        <p:txBody>
          <a:bodyPr wrap="none" rtlCol="0">
            <a:spAutoFit/>
          </a:bodyPr>
          <a:lstStyle/>
          <a:p>
            <a:pPr>
              <a:buNone/>
            </a:pPr>
            <a:r>
              <a:rPr lang="en-US" dirty="0" smtClean="0">
                <a:latin typeface="Calibri"/>
                <a:cs typeface="Calibri"/>
              </a:rPr>
              <a:t>cores</a:t>
            </a:r>
            <a:endParaRPr lang="en-US" dirty="0">
              <a:latin typeface="Calibri"/>
              <a:cs typeface="Calibri"/>
            </a:endParaRPr>
          </a:p>
        </p:txBody>
      </p:sp>
      <p:cxnSp>
        <p:nvCxnSpPr>
          <p:cNvPr id="44" name="Straight Arrow Connector 43"/>
          <p:cNvCxnSpPr/>
          <p:nvPr/>
        </p:nvCxnSpPr>
        <p:spPr bwMode="auto">
          <a:xfrm flipV="1">
            <a:off x="4215631" y="4323191"/>
            <a:ext cx="581000" cy="40530"/>
          </a:xfrm>
          <a:prstGeom prst="straightConnector1">
            <a:avLst/>
          </a:prstGeom>
          <a:solidFill>
            <a:schemeClr val="bg1"/>
          </a:solidFill>
          <a:ln w="38100" cap="flat" cmpd="sng" algn="ctr">
            <a:solidFill>
              <a:schemeClr val="tx1"/>
            </a:solidFill>
            <a:prstDash val="solid"/>
            <a:round/>
            <a:headEnd type="none" w="med" len="med"/>
            <a:tailEnd type="triangle" w="lg" len="lg"/>
          </a:ln>
          <a:effectLst/>
        </p:spPr>
      </p:cxnSp>
      <p:sp>
        <p:nvSpPr>
          <p:cNvPr id="54" name="TextBox 53"/>
          <p:cNvSpPr txBox="1"/>
          <p:nvPr/>
        </p:nvSpPr>
        <p:spPr>
          <a:xfrm>
            <a:off x="2692550" y="1341279"/>
            <a:ext cx="2217224" cy="830997"/>
          </a:xfrm>
          <a:prstGeom prst="rect">
            <a:avLst/>
          </a:prstGeom>
          <a:noFill/>
        </p:spPr>
        <p:txBody>
          <a:bodyPr wrap="none" rtlCol="0">
            <a:spAutoFit/>
          </a:bodyPr>
          <a:lstStyle/>
          <a:p>
            <a:pPr>
              <a:buNone/>
            </a:pPr>
            <a:r>
              <a:rPr lang="en-US" dirty="0" smtClean="0">
                <a:latin typeface="Calibri"/>
                <a:cs typeface="Calibri"/>
              </a:rPr>
              <a:t>3D-stacked</a:t>
            </a:r>
            <a:br>
              <a:rPr lang="en-US" dirty="0" smtClean="0">
                <a:latin typeface="Calibri"/>
                <a:cs typeface="Calibri"/>
              </a:rPr>
            </a:br>
            <a:r>
              <a:rPr lang="en-US" dirty="0" smtClean="0">
                <a:latin typeface="Calibri"/>
                <a:cs typeface="Calibri"/>
              </a:rPr>
              <a:t>memory</a:t>
            </a:r>
            <a:r>
              <a:rPr lang="en-US" dirty="0">
                <a:latin typeface="Calibri"/>
                <a:cs typeface="Calibri"/>
              </a:rPr>
              <a:t> </a:t>
            </a:r>
            <a:r>
              <a:rPr lang="en-US" dirty="0" smtClean="0">
                <a:latin typeface="Calibri"/>
                <a:cs typeface="Calibri"/>
              </a:rPr>
              <a:t>(cache)</a:t>
            </a:r>
            <a:endParaRPr lang="en-US" dirty="0">
              <a:latin typeface="Calibri"/>
              <a:cs typeface="Calibri"/>
            </a:endParaRPr>
          </a:p>
        </p:txBody>
      </p:sp>
      <p:cxnSp>
        <p:nvCxnSpPr>
          <p:cNvPr id="55" name="Straight Arrow Connector 54"/>
          <p:cNvCxnSpPr/>
          <p:nvPr/>
        </p:nvCxnSpPr>
        <p:spPr bwMode="auto">
          <a:xfrm>
            <a:off x="4850678" y="1972456"/>
            <a:ext cx="638818" cy="341540"/>
          </a:xfrm>
          <a:prstGeom prst="straightConnector1">
            <a:avLst/>
          </a:prstGeom>
          <a:solidFill>
            <a:schemeClr val="bg1"/>
          </a:solidFill>
          <a:ln w="38100"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317832434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Dark Silicon: Many Open Questions</a:t>
            </a:r>
            <a:endParaRPr lang="en-US" dirty="0"/>
          </a:p>
        </p:txBody>
      </p:sp>
      <p:sp>
        <p:nvSpPr>
          <p:cNvPr id="3" name="Content Placeholder 2"/>
          <p:cNvSpPr>
            <a:spLocks noGrp="1"/>
          </p:cNvSpPr>
          <p:nvPr>
            <p:ph idx="1"/>
          </p:nvPr>
        </p:nvSpPr>
        <p:spPr>
          <a:xfrm>
            <a:off x="323968" y="1699368"/>
            <a:ext cx="8593887" cy="4567303"/>
          </a:xfrm>
        </p:spPr>
        <p:txBody>
          <a:bodyPr/>
          <a:lstStyle/>
          <a:p>
            <a:pPr marL="0" indent="0">
              <a:buNone/>
            </a:pPr>
            <a:r>
              <a:rPr lang="en-US" i="1" dirty="0" smtClean="0">
                <a:solidFill>
                  <a:srgbClr val="333399"/>
                </a:solidFill>
              </a:rPr>
              <a:t>To get 12x lower energy (12x performance for same power budget):</a:t>
            </a:r>
          </a:p>
          <a:p>
            <a:endParaRPr lang="en-US" dirty="0" smtClean="0"/>
          </a:p>
          <a:p>
            <a:r>
              <a:rPr lang="en-US" dirty="0" smtClean="0"/>
              <a:t>Which candidates are best for off-loading to specialized cores?</a:t>
            </a:r>
          </a:p>
          <a:p>
            <a:r>
              <a:rPr lang="en-US" dirty="0" smtClean="0"/>
              <a:t>What should these cores look like?</a:t>
            </a:r>
          </a:p>
          <a:p>
            <a:pPr lvl="1"/>
            <a:r>
              <a:rPr lang="en-US" dirty="0" smtClean="0"/>
              <a:t>Exploit commonalities to avoid core over-specialization</a:t>
            </a:r>
          </a:p>
          <a:p>
            <a:pPr lvl="1"/>
            <a:r>
              <a:rPr lang="en-US" dirty="0" smtClean="0"/>
              <a:t>Can we classify all computations into N bins (for a small N)?</a:t>
            </a:r>
          </a:p>
          <a:p>
            <a:r>
              <a:rPr lang="en-US" dirty="0" smtClean="0"/>
              <a:t>What are the appropriate language/compiler/runtime techniques to drive execution migration?</a:t>
            </a:r>
          </a:p>
          <a:p>
            <a:pPr lvl="1"/>
            <a:r>
              <a:rPr lang="en-US" dirty="0"/>
              <a:t>Impact on scheduler?</a:t>
            </a:r>
          </a:p>
          <a:p>
            <a:r>
              <a:rPr lang="en-US" dirty="0" smtClean="0"/>
              <a:t>How to restructure software/algorithms for heterogeneity?</a:t>
            </a:r>
          </a:p>
        </p:txBody>
      </p:sp>
      <p:sp>
        <p:nvSpPr>
          <p:cNvPr id="4" name="Footer Placeholder 3"/>
          <p:cNvSpPr>
            <a:spLocks noGrp="1"/>
          </p:cNvSpPr>
          <p:nvPr>
            <p:ph type="ftr" sz="quarter" idx="10"/>
          </p:nvPr>
        </p:nvSpPr>
        <p:spPr>
          <a:xfrm>
            <a:off x="6096000" y="6591300"/>
            <a:ext cx="3022600" cy="228600"/>
          </a:xfrm>
        </p:spPr>
        <p:txBody>
          <a:bodyPr/>
          <a:lstStyle/>
          <a:p>
            <a:r>
              <a:rPr lang="en-US" dirty="0" smtClean="0"/>
              <a:t>© Hardavellas</a:t>
            </a:r>
            <a:endParaRPr lang="en-US" dirty="0"/>
          </a:p>
        </p:txBody>
      </p:sp>
      <p:sp>
        <p:nvSpPr>
          <p:cNvPr id="5" name="Slide Number Placeholder 4"/>
          <p:cNvSpPr>
            <a:spLocks noGrp="1"/>
          </p:cNvSpPr>
          <p:nvPr>
            <p:ph type="sldNum" sz="quarter" idx="11"/>
          </p:nvPr>
        </p:nvSpPr>
        <p:spPr>
          <a:xfrm>
            <a:off x="2717800" y="6483350"/>
            <a:ext cx="2133600" cy="476250"/>
          </a:xfrm>
        </p:spPr>
        <p:txBody>
          <a:bodyPr/>
          <a:lstStyle/>
          <a:p>
            <a:fld id="{1641CE1F-6BB4-4E05-B813-2B20BBA03CE6}" type="slidenum">
              <a:rPr lang="en-US" smtClean="0"/>
              <a:pPr/>
              <a:t>32</a:t>
            </a:fld>
            <a:endParaRPr lang="en-US"/>
          </a:p>
        </p:txBody>
      </p:sp>
    </p:spTree>
    <p:extLst>
      <p:ext uri="{BB962C8B-B14F-4D97-AF65-F5344CB8AC3E}">
        <p14:creationId xmlns:p14="http://schemas.microsoft.com/office/powerpoint/2010/main" val="27276238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a:t>
            </a:r>
            <a:r>
              <a:rPr lang="en-US" dirty="0"/>
              <a:t>Y</a:t>
            </a:r>
            <a:r>
              <a:rPr lang="en-US" dirty="0" smtClean="0"/>
              <a:t>ou!</a:t>
            </a:r>
            <a:endParaRPr lang="en-US" dirty="0"/>
          </a:p>
        </p:txBody>
      </p:sp>
      <p:sp>
        <p:nvSpPr>
          <p:cNvPr id="3" name="Content Placeholder 2"/>
          <p:cNvSpPr>
            <a:spLocks noGrp="1"/>
          </p:cNvSpPr>
          <p:nvPr>
            <p:ph idx="1"/>
          </p:nvPr>
        </p:nvSpPr>
        <p:spPr>
          <a:xfrm>
            <a:off x="457200" y="1232786"/>
            <a:ext cx="8229600" cy="4931036"/>
          </a:xfrm>
        </p:spPr>
        <p:txBody>
          <a:bodyPr/>
          <a:lstStyle/>
          <a:p>
            <a:pPr marL="0" indent="0" algn="ctr">
              <a:buNone/>
            </a:pPr>
            <a:r>
              <a:rPr lang="en-US" sz="3200" dirty="0" smtClean="0">
                <a:latin typeface="Calibri"/>
                <a:cs typeface="Calibri"/>
              </a:rPr>
              <a:t>Questions?</a:t>
            </a:r>
            <a:endParaRPr lang="en-US" sz="2000" dirty="0">
              <a:latin typeface="Calibri"/>
              <a:cs typeface="Calibri"/>
            </a:endParaRPr>
          </a:p>
          <a:p>
            <a:pPr marL="0" indent="0">
              <a:buNone/>
            </a:pPr>
            <a:r>
              <a:rPr lang="en-US" sz="2000" dirty="0" smtClean="0">
                <a:latin typeface="Calibri"/>
                <a:cs typeface="Calibri"/>
              </a:rPr>
              <a:t>References:</a:t>
            </a:r>
          </a:p>
          <a:p>
            <a:r>
              <a:rPr lang="en-US" sz="2000" dirty="0" smtClean="0">
                <a:latin typeface="Calibri"/>
                <a:cs typeface="Calibri"/>
              </a:rPr>
              <a:t>N. Hardavellas, M. Ferdman, B. Falsafi, and A. Ailamaki. Toward Dark Silicon in Servers. IEEE Micro, Vol. 31, No. 4, July/August 2011.</a:t>
            </a:r>
          </a:p>
          <a:p>
            <a:r>
              <a:rPr lang="en-US" sz="2000" dirty="0" smtClean="0">
                <a:latin typeface="Calibri"/>
                <a:cs typeface="Calibri"/>
              </a:rPr>
              <a:t>N</a:t>
            </a:r>
            <a:r>
              <a:rPr lang="en-US" sz="2000" dirty="0">
                <a:latin typeface="Calibri"/>
                <a:cs typeface="Calibri"/>
              </a:rPr>
              <a:t>. Hardavellas. Chip </a:t>
            </a:r>
            <a:r>
              <a:rPr lang="en-US" sz="2000" dirty="0" smtClean="0">
                <a:latin typeface="Calibri"/>
                <a:cs typeface="Calibri"/>
              </a:rPr>
              <a:t>multiprocessors </a:t>
            </a:r>
            <a:r>
              <a:rPr lang="en-US" sz="2000" dirty="0">
                <a:latin typeface="Calibri"/>
                <a:cs typeface="Calibri"/>
              </a:rPr>
              <a:t>for </a:t>
            </a:r>
            <a:r>
              <a:rPr lang="en-US" sz="2000" dirty="0" smtClean="0">
                <a:latin typeface="Calibri"/>
                <a:cs typeface="Calibri"/>
              </a:rPr>
              <a:t>server workloads</a:t>
            </a:r>
            <a:r>
              <a:rPr lang="en-US" sz="2000" dirty="0">
                <a:latin typeface="Calibri"/>
                <a:cs typeface="Calibri"/>
              </a:rPr>
              <a:t>. PhD thesis, Carnegie Mellon University</a:t>
            </a:r>
            <a:r>
              <a:rPr lang="en-US" sz="2000" dirty="0" smtClean="0">
                <a:latin typeface="Calibri"/>
                <a:cs typeface="Calibri"/>
              </a:rPr>
              <a:t>, Dept</a:t>
            </a:r>
            <a:r>
              <a:rPr lang="en-US" sz="2000" dirty="0">
                <a:latin typeface="Calibri"/>
                <a:cs typeface="Calibri"/>
              </a:rPr>
              <a:t>. of Computer Science, August 2009</a:t>
            </a:r>
            <a:r>
              <a:rPr lang="en-US" sz="2000" dirty="0" smtClean="0">
                <a:latin typeface="Calibri"/>
                <a:cs typeface="Calibri"/>
              </a:rPr>
              <a:t>.</a:t>
            </a:r>
          </a:p>
          <a:p>
            <a:r>
              <a:rPr lang="en-US" sz="2000" dirty="0" smtClean="0">
                <a:latin typeface="Calibri"/>
                <a:cs typeface="Calibri"/>
              </a:rPr>
              <a:t>N</a:t>
            </a:r>
            <a:r>
              <a:rPr lang="en-US" sz="2000" dirty="0">
                <a:latin typeface="Calibri"/>
                <a:cs typeface="Calibri"/>
              </a:rPr>
              <a:t>. Hardavellas, M. Ferdman, A. Ailamaki, and B. </a:t>
            </a:r>
            <a:r>
              <a:rPr lang="en-US" sz="2000" dirty="0" smtClean="0">
                <a:latin typeface="Calibri"/>
                <a:cs typeface="Calibri"/>
              </a:rPr>
              <a:t>Falsafi. Power scaling</a:t>
            </a:r>
            <a:r>
              <a:rPr lang="en-US" sz="2000" dirty="0">
                <a:latin typeface="Calibri"/>
                <a:cs typeface="Calibri"/>
              </a:rPr>
              <a:t>: the </a:t>
            </a:r>
            <a:r>
              <a:rPr lang="en-US" sz="2000" dirty="0" smtClean="0">
                <a:latin typeface="Calibri"/>
                <a:cs typeface="Calibri"/>
              </a:rPr>
              <a:t>ultimate obstacle </a:t>
            </a:r>
            <a:r>
              <a:rPr lang="en-US" sz="2000" dirty="0">
                <a:latin typeface="Calibri"/>
                <a:cs typeface="Calibri"/>
              </a:rPr>
              <a:t>to 1K</a:t>
            </a:r>
            <a:r>
              <a:rPr lang="en-US" sz="2000" dirty="0" smtClean="0">
                <a:latin typeface="Calibri"/>
                <a:cs typeface="Calibri"/>
              </a:rPr>
              <a:t>-core chips. Technical </a:t>
            </a:r>
            <a:r>
              <a:rPr lang="en-US" sz="2000" dirty="0">
                <a:latin typeface="Calibri"/>
                <a:cs typeface="Calibri"/>
              </a:rPr>
              <a:t>Report NWU-EECS-10-05, Northwestern University, Evanston, IL, March </a:t>
            </a:r>
            <a:r>
              <a:rPr lang="en-US" sz="2000" dirty="0" smtClean="0">
                <a:latin typeface="Calibri"/>
                <a:cs typeface="Calibri"/>
              </a:rPr>
              <a:t>2010.</a:t>
            </a:r>
          </a:p>
          <a:p>
            <a:r>
              <a:rPr lang="en-US" sz="2000" dirty="0">
                <a:latin typeface="Calibri"/>
                <a:cs typeface="Calibri"/>
              </a:rPr>
              <a:t>R. </a:t>
            </a:r>
            <a:r>
              <a:rPr lang="en-US" sz="2000" dirty="0" err="1">
                <a:latin typeface="Calibri"/>
                <a:cs typeface="Calibri"/>
              </a:rPr>
              <a:t>Hameed</a:t>
            </a:r>
            <a:r>
              <a:rPr lang="en-US" sz="2000" dirty="0">
                <a:latin typeface="Calibri"/>
                <a:cs typeface="Calibri"/>
              </a:rPr>
              <a:t>, W. </a:t>
            </a:r>
            <a:r>
              <a:rPr lang="en-US" sz="2000" dirty="0" err="1">
                <a:latin typeface="Calibri"/>
                <a:cs typeface="Calibri"/>
              </a:rPr>
              <a:t>Qadeer</a:t>
            </a:r>
            <a:r>
              <a:rPr lang="en-US" sz="2000" dirty="0">
                <a:latin typeface="Calibri"/>
                <a:cs typeface="Calibri"/>
              </a:rPr>
              <a:t>, M. </a:t>
            </a:r>
            <a:r>
              <a:rPr lang="en-US" sz="2000" dirty="0" err="1">
                <a:latin typeface="Calibri"/>
                <a:cs typeface="Calibri"/>
              </a:rPr>
              <a:t>Wachs</a:t>
            </a:r>
            <a:r>
              <a:rPr lang="en-US" sz="2000" dirty="0">
                <a:latin typeface="Calibri"/>
                <a:cs typeface="Calibri"/>
              </a:rPr>
              <a:t>, O. </a:t>
            </a:r>
            <a:r>
              <a:rPr lang="en-US" sz="2000" dirty="0" err="1">
                <a:latin typeface="Calibri"/>
                <a:cs typeface="Calibri"/>
              </a:rPr>
              <a:t>Azizi</a:t>
            </a:r>
            <a:r>
              <a:rPr lang="en-US" sz="2000" dirty="0">
                <a:latin typeface="Calibri"/>
                <a:cs typeface="Calibri"/>
              </a:rPr>
              <a:t>, A. </a:t>
            </a:r>
            <a:r>
              <a:rPr lang="en-US" sz="2000" dirty="0" err="1">
                <a:latin typeface="Calibri"/>
                <a:cs typeface="Calibri"/>
              </a:rPr>
              <a:t>Solomatnikov</a:t>
            </a:r>
            <a:r>
              <a:rPr lang="en-US" sz="2000" dirty="0">
                <a:latin typeface="Calibri"/>
                <a:cs typeface="Calibri"/>
              </a:rPr>
              <a:t>, B. C. Lee, S. Richardson, C. </a:t>
            </a:r>
            <a:r>
              <a:rPr lang="en-US" sz="2000" dirty="0" err="1">
                <a:latin typeface="Calibri"/>
                <a:cs typeface="Calibri"/>
              </a:rPr>
              <a:t>Kozyrakis</a:t>
            </a:r>
            <a:r>
              <a:rPr lang="en-US" sz="2000" dirty="0" smtClean="0">
                <a:latin typeface="Calibri"/>
                <a:cs typeface="Calibri"/>
              </a:rPr>
              <a:t>, and </a:t>
            </a:r>
            <a:r>
              <a:rPr lang="en-US" sz="2000" dirty="0">
                <a:latin typeface="Calibri"/>
                <a:cs typeface="Calibri"/>
              </a:rPr>
              <a:t>M. Horowitz. Understanding sources of inefficiency in general-purpose chips. In </a:t>
            </a:r>
            <a:r>
              <a:rPr lang="en-US" sz="2000" dirty="0" smtClean="0">
                <a:latin typeface="Calibri"/>
                <a:cs typeface="Calibri"/>
              </a:rPr>
              <a:t>Proc. of ISCA, June 2010.</a:t>
            </a:r>
          </a:p>
          <a:p>
            <a:endParaRPr lang="en-US" sz="2000" dirty="0">
              <a:latin typeface="Calibri"/>
              <a:cs typeface="Calibri"/>
            </a:endParaRPr>
          </a:p>
          <a:p>
            <a:pPr marL="0" indent="0" algn="ctr">
              <a:buNone/>
            </a:pPr>
            <a:r>
              <a:rPr lang="en-US" sz="2000" dirty="0" smtClean="0">
                <a:latin typeface="Calibri"/>
                <a:cs typeface="Calibri"/>
              </a:rPr>
              <a:t>If you want to know more about my “other talks” come find me at the break!</a:t>
            </a:r>
          </a:p>
        </p:txBody>
      </p:sp>
    </p:spTree>
    <p:extLst>
      <p:ext uri="{BB962C8B-B14F-4D97-AF65-F5344CB8AC3E}">
        <p14:creationId xmlns:p14="http://schemas.microsoft.com/office/powerpoint/2010/main" val="18778139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 Grow Exponentially</a:t>
            </a:r>
            <a:endParaRPr lang="en-US" dirty="0"/>
          </a:p>
        </p:txBody>
      </p:sp>
      <p:sp>
        <p:nvSpPr>
          <p:cNvPr id="3" name="Content Placeholder 2"/>
          <p:cNvSpPr>
            <a:spLocks noGrp="1"/>
          </p:cNvSpPr>
          <p:nvPr>
            <p:ph idx="1"/>
          </p:nvPr>
        </p:nvSpPr>
        <p:spPr>
          <a:xfrm>
            <a:off x="365393" y="1457324"/>
            <a:ext cx="8355925" cy="4791075"/>
          </a:xfrm>
        </p:spPr>
        <p:txBody>
          <a:bodyPr/>
          <a:lstStyle/>
          <a:p>
            <a:r>
              <a:rPr lang="en-US" dirty="0" smtClean="0"/>
              <a:t>SPEC and TPC datasets grow faster than Moore’s Law</a:t>
            </a:r>
          </a:p>
          <a:p>
            <a:r>
              <a:rPr lang="en-US" dirty="0" smtClean="0"/>
              <a:t>Large Hadron Collider</a:t>
            </a:r>
          </a:p>
          <a:p>
            <a:pPr lvl="1"/>
            <a:r>
              <a:rPr lang="en-US" dirty="0" smtClean="0"/>
              <a:t>March 2011: 1.6PB data produced and transferred to Tier-1</a:t>
            </a:r>
          </a:p>
          <a:p>
            <a:r>
              <a:rPr lang="en-US" dirty="0" smtClean="0"/>
              <a:t>Large Synoptic Survey Telescope</a:t>
            </a:r>
          </a:p>
          <a:p>
            <a:pPr lvl="1"/>
            <a:r>
              <a:rPr lang="en-US" dirty="0" smtClean="0"/>
              <a:t>Produces 30 TB/night</a:t>
            </a:r>
          </a:p>
          <a:p>
            <a:pPr lvl="1"/>
            <a:r>
              <a:rPr lang="en-US" dirty="0" smtClean="0"/>
              <a:t>Roughly equivalent to 2 Sloan Digital Sky Surveys daily</a:t>
            </a:r>
          </a:p>
          <a:p>
            <a:pPr lvl="2"/>
            <a:r>
              <a:rPr lang="en-US" dirty="0" smtClean="0"/>
              <a:t>Sloan produced more data than entire history of astronomy before it</a:t>
            </a:r>
          </a:p>
          <a:p>
            <a:pPr lvl="2"/>
            <a:endParaRPr lang="en-US" sz="2800" dirty="0" smtClean="0"/>
          </a:p>
          <a:p>
            <a:r>
              <a:rPr lang="en-US" dirty="0" smtClean="0"/>
              <a:t>Massive data require massive computations to process them</a:t>
            </a:r>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4</a:t>
            </a:fld>
            <a:endParaRPr lang="en-US"/>
          </a:p>
        </p:txBody>
      </p:sp>
      <p:sp>
        <p:nvSpPr>
          <p:cNvPr id="6" name="Rectangle 7"/>
          <p:cNvSpPr>
            <a:spLocks noChangeArrowheads="1"/>
          </p:cNvSpPr>
          <p:nvPr/>
        </p:nvSpPr>
        <p:spPr bwMode="auto">
          <a:xfrm>
            <a:off x="12700" y="6059190"/>
            <a:ext cx="9131300" cy="515938"/>
          </a:xfrm>
          <a:prstGeom prst="rect">
            <a:avLst/>
          </a:prstGeom>
          <a:solidFill>
            <a:srgbClr val="FFFF99"/>
          </a:solidFill>
          <a:ln w="9525" algn="ctr">
            <a:noFill/>
            <a:miter lim="800000"/>
            <a:headEnd/>
            <a:tailEnd/>
          </a:ln>
          <a:effectLst/>
        </p:spPr>
        <p:txBody>
          <a:bodyPr/>
          <a:lstStyle/>
          <a:p>
            <a:pPr>
              <a:buBlip>
                <a:blip r:embed="rId3"/>
              </a:buBlip>
            </a:pPr>
            <a:r>
              <a:rPr lang="en-US" dirty="0" smtClean="0">
                <a:latin typeface="Calibri" pitchFamily="34" charset="0"/>
              </a:rPr>
              <a:t> Exponential increase in energy consumption</a:t>
            </a:r>
            <a:endParaRPr lang="en-US" dirty="0">
              <a:latin typeface="Calibri" pitchFamily="34" charset="0"/>
            </a:endParaRPr>
          </a:p>
        </p:txBody>
      </p:sp>
    </p:spTree>
    <p:extLst>
      <p:ext uri="{BB962C8B-B14F-4D97-AF65-F5344CB8AC3E}">
        <p14:creationId xmlns:p14="http://schemas.microsoft.com/office/powerpoint/2010/main" val="25908894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Growth of Core Counts</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5</a:t>
            </a:fld>
            <a:endParaRPr lang="en-US"/>
          </a:p>
        </p:txBody>
      </p:sp>
      <p:sp>
        <p:nvSpPr>
          <p:cNvPr id="7" name="Rectangle 33"/>
          <p:cNvSpPr txBox="1">
            <a:spLocks noChangeArrowheads="1"/>
          </p:cNvSpPr>
          <p:nvPr/>
        </p:nvSpPr>
        <p:spPr bwMode="auto">
          <a:xfrm>
            <a:off x="158750" y="6028925"/>
            <a:ext cx="8872538" cy="498873"/>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SzPct val="60000"/>
              <a:buFont typeface="Wingdings" pitchFamily="2" charset="2"/>
              <a:buChar char="q"/>
              <a:defRPr sz="2400">
                <a:solidFill>
                  <a:schemeClr val="tx1"/>
                </a:solidFill>
                <a:latin typeface="Calibri" pitchFamily="34" charset="0"/>
              </a:defRPr>
            </a:lvl2pPr>
            <a:lvl3pPr marL="1143000" indent="-228600" algn="l" rtl="0" fontAlgn="base">
              <a:spcBef>
                <a:spcPct val="20000"/>
              </a:spcBef>
              <a:spcAft>
                <a:spcPct val="0"/>
              </a:spcAft>
              <a:buFont typeface="Wingdings" pitchFamily="2" charset="2"/>
              <a:buChar char="§"/>
              <a:defRPr sz="2400">
                <a:solidFill>
                  <a:schemeClr val="tx1"/>
                </a:solidFill>
                <a:latin typeface="Calibri" pitchFamily="34" charset="0"/>
              </a:defRPr>
            </a:lvl3pPr>
            <a:lvl4pPr marL="1600200" indent="-228600" algn="l" rtl="0" fontAlgn="base">
              <a:spcBef>
                <a:spcPct val="20000"/>
              </a:spcBef>
              <a:spcAft>
                <a:spcPct val="0"/>
              </a:spcAft>
              <a:buSzPct val="80000"/>
              <a:buChar char="o"/>
              <a:defRPr sz="2000">
                <a:solidFill>
                  <a:schemeClr val="tx1"/>
                </a:solidFill>
                <a:latin typeface="Calibri" pitchFamily="34" charset="0"/>
              </a:defRPr>
            </a:lvl4pPr>
            <a:lvl5pPr marL="2057400" indent="-228600" algn="l" rtl="0" fontAlgn="base">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Blip>
                <a:blip r:embed="rId3"/>
              </a:buBlip>
            </a:pPr>
            <a:r>
              <a:rPr lang="en-US" dirty="0" smtClean="0"/>
              <a:t>Does performance follow same curve?</a:t>
            </a:r>
          </a:p>
        </p:txBody>
      </p:sp>
      <p:pic>
        <p:nvPicPr>
          <p:cNvPr id="8" name="Picture 4"/>
          <p:cNvPicPr>
            <a:picLocks noChangeAspect="1" noChangeArrowheads="1"/>
          </p:cNvPicPr>
          <p:nvPr/>
        </p:nvPicPr>
        <p:blipFill>
          <a:blip r:embed="rId4" cstate="print"/>
          <a:srcRect/>
          <a:stretch>
            <a:fillRect/>
          </a:stretch>
        </p:blipFill>
        <p:spPr bwMode="auto">
          <a:xfrm>
            <a:off x="870203" y="1281578"/>
            <a:ext cx="6926009" cy="4850702"/>
          </a:xfrm>
          <a:prstGeom prst="rect">
            <a:avLst/>
          </a:prstGeom>
          <a:noFill/>
          <a:ln w="9525">
            <a:noFill/>
            <a:miter lim="800000"/>
            <a:headEnd/>
            <a:tailEnd/>
          </a:ln>
        </p:spPr>
      </p:pic>
      <p:grpSp>
        <p:nvGrpSpPr>
          <p:cNvPr id="9" name="Group 23"/>
          <p:cNvGrpSpPr>
            <a:grpSpLocks/>
          </p:cNvGrpSpPr>
          <p:nvPr/>
        </p:nvGrpSpPr>
        <p:grpSpPr bwMode="auto">
          <a:xfrm>
            <a:off x="1682333" y="-1638123"/>
            <a:ext cx="5569366" cy="6763096"/>
            <a:chOff x="1227680" y="-1676400"/>
            <a:chExt cx="6023699" cy="7315205"/>
          </a:xfrm>
        </p:grpSpPr>
        <p:cxnSp>
          <p:nvCxnSpPr>
            <p:cNvPr id="10" name="Straight Connector 9"/>
            <p:cNvCxnSpPr/>
            <p:nvPr/>
          </p:nvCxnSpPr>
          <p:spPr>
            <a:xfrm rot="10800000" flipV="1">
              <a:off x="1227680" y="5638805"/>
              <a:ext cx="3276426"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5400000">
              <a:off x="844373" y="-768201"/>
              <a:ext cx="7315205" cy="5498807"/>
            </a:xfrm>
            <a:prstGeom prst="arc">
              <a:avLst>
                <a:gd name="adj1" fmla="val 17496339"/>
                <a:gd name="adj2" fmla="val 0"/>
              </a:avLst>
            </a:prstGeom>
            <a:ln w="38100">
              <a:solidFill>
                <a:srgbClr val="8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41459789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Expectations vs. Reality</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6</a:t>
            </a:fld>
            <a:endParaRPr lang="en-US"/>
          </a:p>
        </p:txBody>
      </p:sp>
      <p:pic>
        <p:nvPicPr>
          <p:cNvPr id="6" name="Picture 4"/>
          <p:cNvPicPr>
            <a:picLocks noChangeAspect="1" noChangeArrowheads="1"/>
          </p:cNvPicPr>
          <p:nvPr/>
        </p:nvPicPr>
        <p:blipFill>
          <a:blip r:embed="rId3" cstate="print"/>
          <a:srcRect/>
          <a:stretch>
            <a:fillRect/>
          </a:stretch>
        </p:blipFill>
        <p:spPr bwMode="auto">
          <a:xfrm>
            <a:off x="1701609" y="1311728"/>
            <a:ext cx="6653405" cy="4529037"/>
          </a:xfrm>
          <a:prstGeom prst="rect">
            <a:avLst/>
          </a:prstGeom>
          <a:noFill/>
          <a:ln w="9525">
            <a:noFill/>
            <a:miter lim="800000"/>
            <a:headEnd/>
            <a:tailEnd/>
          </a:ln>
          <a:effectLst/>
        </p:spPr>
      </p:pic>
      <p:sp>
        <p:nvSpPr>
          <p:cNvPr id="7" name="Rectangle 33"/>
          <p:cNvSpPr txBox="1">
            <a:spLocks noChangeArrowheads="1"/>
          </p:cNvSpPr>
          <p:nvPr/>
        </p:nvSpPr>
        <p:spPr bwMode="auto">
          <a:xfrm>
            <a:off x="158750" y="5989726"/>
            <a:ext cx="8872538" cy="538072"/>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buBlip>
                <a:blip r:embed="rId4"/>
              </a:buBlip>
            </a:pPr>
            <a:r>
              <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mn-cs"/>
              </a:rPr>
              <a:t>Physical constraints limit</a:t>
            </a:r>
            <a:r>
              <a:rPr kumimoji="0" lang="en-US" sz="2400" b="0" i="0" u="none" strike="noStrike" kern="0" cap="none" spc="0" normalizeH="0" noProof="0" dirty="0" smtClean="0">
                <a:ln>
                  <a:noFill/>
                </a:ln>
                <a:solidFill>
                  <a:schemeClr val="tx1"/>
                </a:solidFill>
                <a:effectLst/>
                <a:uLnTx/>
                <a:uFillTx/>
                <a:latin typeface="Calibri" pitchFamily="34" charset="0"/>
                <a:ea typeface="+mn-ea"/>
                <a:cs typeface="+mn-cs"/>
              </a:rPr>
              <a:t> </a:t>
            </a:r>
            <a:r>
              <a:rPr lang="en-US" kern="0" dirty="0" smtClean="0">
                <a:latin typeface="Calibri" pitchFamily="34" charset="0"/>
              </a:rPr>
              <a:t>speedup</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 Bandwidth Scaling</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7</a:t>
            </a:fld>
            <a:endParaRPr lang="en-US"/>
          </a:p>
        </p:txBody>
      </p:sp>
      <p:sp>
        <p:nvSpPr>
          <p:cNvPr id="7" name="Rectangle 7"/>
          <p:cNvSpPr>
            <a:spLocks noChangeArrowheads="1"/>
          </p:cNvSpPr>
          <p:nvPr/>
        </p:nvSpPr>
        <p:spPr bwMode="auto">
          <a:xfrm>
            <a:off x="12700" y="5994400"/>
            <a:ext cx="9131300" cy="515938"/>
          </a:xfrm>
          <a:prstGeom prst="rect">
            <a:avLst/>
          </a:prstGeom>
          <a:solidFill>
            <a:srgbClr val="FFFF99"/>
          </a:solidFill>
          <a:ln w="9525" algn="ctr">
            <a:noFill/>
            <a:miter lim="800000"/>
            <a:headEnd/>
            <a:tailEnd/>
          </a:ln>
          <a:effectLst/>
        </p:spPr>
        <p:txBody>
          <a:bodyPr/>
          <a:lstStyle/>
          <a:p>
            <a:pPr>
              <a:buBlip>
                <a:blip r:embed="rId3"/>
              </a:buBlip>
            </a:pPr>
            <a:r>
              <a:rPr lang="en-US" dirty="0" smtClean="0">
                <a:latin typeface="Calibri" pitchFamily="34" charset="0"/>
              </a:rPr>
              <a:t> Cannot feed cores with data fast enough</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374860841"/>
              </p:ext>
            </p:extLst>
          </p:nvPr>
        </p:nvGraphicFramePr>
        <p:xfrm>
          <a:off x="457200" y="1457325"/>
          <a:ext cx="8229600" cy="41560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Voltage Scaling</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8</a:t>
            </a:fld>
            <a:endParaRPr lang="en-US"/>
          </a:p>
        </p:txBody>
      </p:sp>
      <p:sp>
        <p:nvSpPr>
          <p:cNvPr id="7" name="Rectangle 7"/>
          <p:cNvSpPr>
            <a:spLocks noChangeArrowheads="1"/>
          </p:cNvSpPr>
          <p:nvPr/>
        </p:nvSpPr>
        <p:spPr bwMode="auto">
          <a:xfrm>
            <a:off x="12700" y="5994400"/>
            <a:ext cx="9131300" cy="515938"/>
          </a:xfrm>
          <a:prstGeom prst="rect">
            <a:avLst/>
          </a:prstGeom>
          <a:solidFill>
            <a:srgbClr val="FFFF99"/>
          </a:solidFill>
          <a:ln w="9525" algn="ctr">
            <a:noFill/>
            <a:miter lim="800000"/>
            <a:headEnd/>
            <a:tailEnd/>
          </a:ln>
          <a:effectLst/>
        </p:spPr>
        <p:txBody>
          <a:bodyPr/>
          <a:lstStyle/>
          <a:p>
            <a:pPr>
              <a:buBlip>
                <a:blip r:embed="rId3"/>
              </a:buBlip>
            </a:pPr>
            <a:r>
              <a:rPr lang="en-US" dirty="0" smtClean="0">
                <a:latin typeface="Calibri" pitchFamily="34" charset="0"/>
              </a:rPr>
              <a:t> Cannot power up all transistors simultaneously </a:t>
            </a:r>
            <a:r>
              <a:rPr lang="en-US" dirty="0" smtClean="0">
                <a:latin typeface="Calibri" pitchFamily="34" charset="0"/>
                <a:sym typeface="Wingdings"/>
              </a:rPr>
              <a:t> Dark Silicon</a:t>
            </a:r>
            <a:endParaRPr lang="en-US" dirty="0" smtClean="0">
              <a:latin typeface="Calibri"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00283247"/>
              </p:ext>
            </p:extLst>
          </p:nvPr>
        </p:nvGraphicFramePr>
        <p:xfrm>
          <a:off x="457200" y="1457325"/>
          <a:ext cx="8229600" cy="41560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Chip Power Scaling</a:t>
            </a:r>
            <a:endParaRPr lang="en-US" dirty="0"/>
          </a:p>
        </p:txBody>
      </p:sp>
      <p:sp>
        <p:nvSpPr>
          <p:cNvPr id="4" name="Footer Placeholder 3"/>
          <p:cNvSpPr>
            <a:spLocks noGrp="1"/>
          </p:cNvSpPr>
          <p:nvPr>
            <p:ph type="ftr" sz="quarter" idx="10"/>
          </p:nvPr>
        </p:nvSpPr>
        <p:spPr/>
        <p:txBody>
          <a:bodyPr/>
          <a:lstStyle/>
          <a:p>
            <a:r>
              <a:rPr lang="en-US" smtClean="0"/>
              <a:t>© Hardavellas</a:t>
            </a:r>
            <a:endParaRPr lang="en-US"/>
          </a:p>
        </p:txBody>
      </p:sp>
      <p:sp>
        <p:nvSpPr>
          <p:cNvPr id="5" name="Slide Number Placeholder 4"/>
          <p:cNvSpPr>
            <a:spLocks noGrp="1"/>
          </p:cNvSpPr>
          <p:nvPr>
            <p:ph type="sldNum" sz="quarter" idx="11"/>
          </p:nvPr>
        </p:nvSpPr>
        <p:spPr/>
        <p:txBody>
          <a:bodyPr/>
          <a:lstStyle/>
          <a:p>
            <a:fld id="{1641CE1F-6BB4-4E05-B813-2B20BBA03CE6}" type="slidenum">
              <a:rPr lang="en-US" smtClean="0"/>
              <a:pPr/>
              <a:t>9</a:t>
            </a:fld>
            <a:endParaRPr lang="en-US"/>
          </a:p>
        </p:txBody>
      </p:sp>
      <p:sp>
        <p:nvSpPr>
          <p:cNvPr id="7" name="Rectangle 7"/>
          <p:cNvSpPr>
            <a:spLocks noChangeArrowheads="1"/>
          </p:cNvSpPr>
          <p:nvPr/>
        </p:nvSpPr>
        <p:spPr bwMode="auto">
          <a:xfrm>
            <a:off x="12700" y="5994400"/>
            <a:ext cx="9131300" cy="515938"/>
          </a:xfrm>
          <a:prstGeom prst="rect">
            <a:avLst/>
          </a:prstGeom>
          <a:solidFill>
            <a:srgbClr val="FFFF99"/>
          </a:solidFill>
          <a:ln w="9525" algn="ctr">
            <a:noFill/>
            <a:miter lim="800000"/>
            <a:headEnd/>
            <a:tailEnd/>
          </a:ln>
          <a:effectLst/>
        </p:spPr>
        <p:txBody>
          <a:bodyPr/>
          <a:lstStyle/>
          <a:p>
            <a:pPr>
              <a:buBlip>
                <a:blip r:embed="rId3"/>
              </a:buBlip>
            </a:pPr>
            <a:r>
              <a:rPr lang="en-US" dirty="0" smtClean="0">
                <a:latin typeface="Calibri" pitchFamily="34" charset="0"/>
              </a:rPr>
              <a:t> Cooling does not scale!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55448607"/>
              </p:ext>
            </p:extLst>
          </p:nvPr>
        </p:nvGraphicFramePr>
        <p:xfrm>
          <a:off x="457200" y="1457325"/>
          <a:ext cx="8229600" cy="41687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lcm_new_template">
  <a:themeElements>
    <a:clrScheme name="calcm_new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cm_new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alcm_new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cm_new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cm_new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cm_new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cm_new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cm_new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cm_new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cm_new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cm_new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cm_new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cm_new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cm_new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CALCM-DB</Template>
  <TotalTime>30347</TotalTime>
  <Words>3865</Words>
  <Application>Microsoft Macintosh PowerPoint</Application>
  <PresentationFormat>On-screen Show (4:3)</PresentationFormat>
  <Paragraphs>373</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calcm_new_template</vt:lpstr>
      <vt:lpstr>The Rise of Dark Silicon</vt:lpstr>
      <vt:lpstr>Energy is Shaping the IT Industry</vt:lpstr>
      <vt:lpstr>Application Dataset Scaling</vt:lpstr>
      <vt:lpstr>Datasets Grow Exponentially</vt:lpstr>
      <vt:lpstr>Exponential Growth of Core Counts</vt:lpstr>
      <vt:lpstr>Performance Expectations vs. Reality</vt:lpstr>
      <vt:lpstr>Pin Bandwidth Scaling</vt:lpstr>
      <vt:lpstr>Supply Voltage Scaling</vt:lpstr>
      <vt:lpstr>Chip Power Scaling</vt:lpstr>
      <vt:lpstr>Range of Operational Voltage</vt:lpstr>
      <vt:lpstr>Where Does Server Energy Go?</vt:lpstr>
      <vt:lpstr>A Study of Server Chip Scalability</vt:lpstr>
      <vt:lpstr>First-Order Analytical Modeling</vt:lpstr>
      <vt:lpstr>Caveats</vt:lpstr>
      <vt:lpstr>Area vs. Power Envelope</vt:lpstr>
      <vt:lpstr>Pack More Slower Cores, Cheaper Cache</vt:lpstr>
      <vt:lpstr>Pin Bandwidth Constraint</vt:lpstr>
      <vt:lpstr>Example of Optimization Results</vt:lpstr>
      <vt:lpstr>Core Counts for Peak-Performance Designs</vt:lpstr>
      <vt:lpstr>Short-Term Scaling Implications</vt:lpstr>
      <vt:lpstr>Mitigating Bandwidth Limitations: 3D-stacking</vt:lpstr>
      <vt:lpstr>Performance Analysis of 3D-Stacked Multicores</vt:lpstr>
      <vt:lpstr>The Rise of Dark Silicon</vt:lpstr>
      <vt:lpstr>Exponentially-Large Area Left Unutilized</vt:lpstr>
      <vt:lpstr>Repurpose Dark Silicon for Specialized Cores</vt:lpstr>
      <vt:lpstr>Overheads of General-Purpose Processors</vt:lpstr>
      <vt:lpstr>First-Order Core Specialization Model</vt:lpstr>
      <vt:lpstr>Specialized Multicores: Power Only Few Cores</vt:lpstr>
      <vt:lpstr>The New Core Design</vt:lpstr>
      <vt:lpstr>The New Multicore</vt:lpstr>
      <vt:lpstr>The New Multicore Node</vt:lpstr>
      <vt:lpstr>Design for Dark Silicon: Many Open Questions</vt:lpstr>
      <vt:lpstr>Thank You!</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Nikos</dc:creator>
  <cp:lastModifiedBy>Nikos Hardavellas</cp:lastModifiedBy>
  <cp:revision>586</cp:revision>
  <dcterms:created xsi:type="dcterms:W3CDTF">2010-07-09T17:51:30Z</dcterms:created>
  <dcterms:modified xsi:type="dcterms:W3CDTF">2011-11-26T09:09:21Z</dcterms:modified>
</cp:coreProperties>
</file>