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872" r:id="rId2"/>
    <p:sldId id="862" r:id="rId3"/>
    <p:sldId id="869" r:id="rId4"/>
    <p:sldId id="859" r:id="rId5"/>
    <p:sldId id="868" r:id="rId6"/>
    <p:sldId id="873" r:id="rId7"/>
    <p:sldId id="874" r:id="rId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1F497D"/>
    <a:srgbClr val="B9CDE5"/>
    <a:srgbClr val="4F81BD"/>
    <a:srgbClr val="FCD5B5"/>
    <a:srgbClr val="9BBB59"/>
    <a:srgbClr val="99CCFF"/>
    <a:srgbClr val="0070C0"/>
    <a:srgbClr val="FFFF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9" autoAdjust="0"/>
    <p:restoredTop sz="94533" autoAdjust="0"/>
  </p:normalViewPr>
  <p:slideViewPr>
    <p:cSldViewPr snapToGrid="0">
      <p:cViewPr varScale="1">
        <p:scale>
          <a:sx n="153" d="100"/>
          <a:sy n="153" d="100"/>
        </p:scale>
        <p:origin x="-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QuickSilver:Users:hardav:Documents:Research:Papers:mine:2010-ACLD-CMPmodels:CMP%20models:CMP%20Technology%20Trends%20LOP%20v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QuickSilver:Users:hardav:Documents:Research:Papers:mine:2010-ACLD-CMPmodels:CMP%20models:CMP%20Technology%20Trends%20LOP%20v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QuickSilver:Users:hardav:Documents:Research:Papers:mine:2010-ACLD-CMPmodels:CMP%20models:CMP%20Technology%20Trends%20LOP%20v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27691932753"/>
          <c:y val="0.036164437017954"/>
          <c:w val="0.828859238227984"/>
          <c:h val="0.791977915644295"/>
        </c:manualLayout>
      </c:layout>
      <c:scatterChart>
        <c:scatterStyle val="smoothMarker"/>
        <c:varyColors val="0"/>
        <c:ser>
          <c:idx val="6"/>
          <c:order val="0"/>
          <c:tx>
            <c:v> Transistor Scaling (Moore's Law)</c:v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circle"/>
            <c:size val="11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Sheet2!$D$13:$D$16</c:f>
              <c:numCache>
                <c:formatCode>General</c:formatCode>
                <c:ptCount val="4"/>
                <c:pt idx="0">
                  <c:v>1.0</c:v>
                </c:pt>
                <c:pt idx="1">
                  <c:v>2.08641975308642</c:v>
                </c:pt>
                <c:pt idx="2">
                  <c:v>4.125976562499974</c:v>
                </c:pt>
                <c:pt idx="3">
                  <c:v>10.5625</c:v>
                </c:pt>
              </c:numCache>
            </c:numRef>
          </c:yVal>
          <c:smooth val="1"/>
        </c:ser>
        <c:ser>
          <c:idx val="1"/>
          <c:order val="1"/>
          <c:tx>
            <c:v> Supply Voltage (ITRS)</c:v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11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Sheet2!$H$13:$H$16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0.875</c:v>
                </c:pt>
                <c:pt idx="3">
                  <c:v>0.7375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565912"/>
        <c:axId val="640574008"/>
      </c:scatterChart>
      <c:valAx>
        <c:axId val="640565912"/>
        <c:scaling>
          <c:orientation val="minMax"/>
          <c:max val="2019.0"/>
          <c:min val="2004.0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Calibri"/>
                    <a:cs typeface="Calibri"/>
                  </a:defRPr>
                </a:pPr>
                <a:r>
                  <a:rPr lang="en-US" sz="1600" b="1" dirty="0" smtClean="0">
                    <a:latin typeface="Calibri"/>
                    <a:cs typeface="Calibri"/>
                  </a:rPr>
                  <a:t>Year</a:t>
                </a:r>
                <a:endParaRPr lang="en-US" sz="1600" b="1" dirty="0">
                  <a:latin typeface="Calibri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.425706017334952"/>
              <c:y val="0.82161051990348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640574008"/>
        <c:crossesAt val="0.5"/>
        <c:crossBetween val="midCat"/>
        <c:majorUnit val="3.0"/>
      </c:valAx>
      <c:valAx>
        <c:axId val="640574008"/>
        <c:scaling>
          <c:logBase val="2.0"/>
          <c:orientation val="minMax"/>
          <c:max val="16.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600" b="1">
                    <a:latin typeface="Calibri"/>
                    <a:cs typeface="Calibri"/>
                  </a:defRPr>
                </a:pPr>
                <a:r>
                  <a:rPr lang="en-US" sz="1600" b="1">
                    <a:latin typeface="Calibri"/>
                    <a:cs typeface="Calibri"/>
                  </a:rPr>
                  <a:t>Scaling Factor</a:t>
                </a:r>
              </a:p>
            </c:rich>
          </c:tx>
          <c:layout>
            <c:manualLayout>
              <c:xMode val="edge"/>
              <c:yMode val="edge"/>
              <c:x val="0.00480937653694526"/>
              <c:y val="0.09871938416092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640565912"/>
        <c:crosses val="autoZero"/>
        <c:crossBetween val="midCat"/>
        <c:majorUnit val="2.0"/>
        <c:minorUnit val="2.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6233404571686"/>
          <c:y val="0.0209754869096762"/>
          <c:w val="0.483477256575798"/>
          <c:h val="0.5021094030939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927691932753"/>
          <c:y val="0.147833092772925"/>
          <c:w val="0.767649901474787"/>
          <c:h val="0.674528660726092"/>
        </c:manualLayout>
      </c:layout>
      <c:scatterChart>
        <c:scatterStyle val="smoothMarker"/>
        <c:varyColors val="0"/>
        <c:ser>
          <c:idx val="0"/>
          <c:order val="0"/>
          <c:tx>
            <c:v> Max Power (air cooling + heatsink)</c:v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3366FF"/>
              </a:solidFill>
              <a:ln>
                <a:solidFill>
                  <a:srgbClr val="3366FF"/>
                </a:solidFill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Sheet2!$I$6:$I$9</c:f>
              <c:numCache>
                <c:formatCode>General</c:formatCode>
                <c:ptCount val="4"/>
                <c:pt idx="0">
                  <c:v>198.0</c:v>
                </c:pt>
                <c:pt idx="1">
                  <c:v>198.0</c:v>
                </c:pt>
                <c:pt idx="2">
                  <c:v>198.0</c:v>
                </c:pt>
                <c:pt idx="3">
                  <c:v>198.0</c:v>
                </c:pt>
              </c:numCache>
            </c:numRef>
          </c:yVal>
          <c:smooth val="1"/>
        </c:ser>
        <c:ser>
          <c:idx val="4"/>
          <c:order val="1"/>
          <c:tx>
            <c:v> Chip Power (ITRS)</c:v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9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</c:spPr>
          </c:marker>
          <c:xVal>
            <c:numRef>
              <c:f>Sheet2!$C$13:$C$16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Sheet2!$F$6:$F$9</c:f>
              <c:numCache>
                <c:formatCode>General</c:formatCode>
                <c:ptCount val="4"/>
                <c:pt idx="0">
                  <c:v>102.0</c:v>
                </c:pt>
                <c:pt idx="1">
                  <c:v>146.0</c:v>
                </c:pt>
                <c:pt idx="2">
                  <c:v>149.0</c:v>
                </c:pt>
                <c:pt idx="3">
                  <c:v>130.0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643208"/>
        <c:axId val="640651320"/>
      </c:scatterChart>
      <c:valAx>
        <c:axId val="640643208"/>
        <c:scaling>
          <c:orientation val="minMax"/>
          <c:max val="2019.0"/>
          <c:min val="2004.0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Calibri"/>
                    <a:cs typeface="Calibri"/>
                  </a:defRPr>
                </a:pPr>
                <a:r>
                  <a:rPr lang="en-US" sz="1600" b="1" dirty="0" smtClean="0">
                    <a:latin typeface="Calibri"/>
                    <a:cs typeface="Calibri"/>
                  </a:rPr>
                  <a:t>Year</a:t>
                </a:r>
                <a:endParaRPr lang="en-US" sz="1600" b="1" dirty="0">
                  <a:latin typeface="Calibri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.404578480459058"/>
              <c:y val="0.8460083100321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640651320"/>
        <c:crosses val="autoZero"/>
        <c:crossBetween val="midCat"/>
        <c:majorUnit val="3.0"/>
      </c:valAx>
      <c:valAx>
        <c:axId val="64065132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600" b="1">
                    <a:latin typeface="Calibri"/>
                    <a:cs typeface="Calibri"/>
                  </a:defRPr>
                </a:pPr>
                <a:r>
                  <a:rPr lang="en-US" sz="1600" b="1">
                    <a:latin typeface="Calibri"/>
                    <a:cs typeface="Calibri"/>
                  </a:rPr>
                  <a:t>Watts / Chip</a:t>
                </a:r>
              </a:p>
            </c:rich>
          </c:tx>
          <c:layout>
            <c:manualLayout>
              <c:xMode val="edge"/>
              <c:yMode val="edge"/>
              <c:x val="0.0278017226329702"/>
              <c:y val="0.1053419727451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/>
            </a:pPr>
            <a:endParaRPr lang="en-US"/>
          </a:p>
        </c:txPr>
        <c:crossAx val="64064320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458844289818"/>
          <c:y val="0.0501766293734214"/>
          <c:w val="0.755467897126178"/>
          <c:h val="0.2625505393845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581485473813"/>
          <c:y val="0.292563902821756"/>
          <c:w val="0.655628953341262"/>
          <c:h val="0.479145234959509"/>
        </c:manualLayout>
      </c:layout>
      <c:scatterChart>
        <c:scatterStyle val="smoothMarker"/>
        <c:varyColors val="0"/>
        <c:ser>
          <c:idx val="6"/>
          <c:order val="0"/>
          <c:tx>
            <c:v> Max Die Size</c:v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Sheet1!$K$27:$K$30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Sheet1!$A$6:$A$9</c:f>
              <c:numCache>
                <c:formatCode>General</c:formatCode>
                <c:ptCount val="4"/>
                <c:pt idx="0">
                  <c:v>310.0</c:v>
                </c:pt>
                <c:pt idx="1">
                  <c:v>310.0</c:v>
                </c:pt>
                <c:pt idx="2">
                  <c:v>310.0</c:v>
                </c:pt>
                <c:pt idx="3">
                  <c:v>310.0</c:v>
                </c:pt>
              </c:numCache>
            </c:numRef>
          </c:yVal>
          <c:smooth val="1"/>
        </c:ser>
        <c:ser>
          <c:idx val="4"/>
          <c:order val="1"/>
          <c:tx>
            <c:v> DB2-TPCC</c:v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square"/>
            <c:size val="9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Sheet1!$K$27:$K$30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Sheet1!$ER$6:$ER$9</c:f>
              <c:numCache>
                <c:formatCode>0.00</c:formatCode>
                <c:ptCount val="4"/>
                <c:pt idx="0">
                  <c:v>187.900938271605</c:v>
                </c:pt>
                <c:pt idx="1">
                  <c:v>181.826875</c:v>
                </c:pt>
                <c:pt idx="2">
                  <c:v>185.6386814814813</c:v>
                </c:pt>
                <c:pt idx="3">
                  <c:v>125.5995061728394</c:v>
                </c:pt>
              </c:numCache>
            </c:numRef>
          </c:yVal>
          <c:smooth val="1"/>
        </c:ser>
        <c:ser>
          <c:idx val="1"/>
          <c:order val="2"/>
          <c:tx>
            <c:v> DB2-TPCH</c:v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Sheet1!$K$27:$K$30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Sheet1!$FL$6:$FL$9</c:f>
              <c:numCache>
                <c:formatCode>0.00</c:formatCode>
                <c:ptCount val="4"/>
                <c:pt idx="0">
                  <c:v>186.9996049382715</c:v>
                </c:pt>
                <c:pt idx="1">
                  <c:v>171.1168749999999</c:v>
                </c:pt>
                <c:pt idx="2">
                  <c:v>227.5999259259257</c:v>
                </c:pt>
                <c:pt idx="3">
                  <c:v>122.7787654320987</c:v>
                </c:pt>
              </c:numCache>
            </c:numRef>
          </c:yVal>
          <c:smooth val="1"/>
        </c:ser>
        <c:ser>
          <c:idx val="0"/>
          <c:order val="3"/>
          <c:tx>
            <c:v> Apache</c:v>
          </c:tx>
          <c:spPr>
            <a:ln w="38100">
              <a:solidFill>
                <a:schemeClr val="bg1">
                  <a:lumMod val="65000"/>
                </a:schemeClr>
              </a:solidFill>
              <a:prstDash val="solid"/>
            </a:ln>
          </c:spPr>
          <c:marker>
            <c:symbol val="triangle"/>
            <c:size val="9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Sheet1!$K$27:$K$30</c:f>
              <c:numCache>
                <c:formatCode>General</c:formatCode>
                <c:ptCount val="4"/>
                <c:pt idx="0">
                  <c:v>2007.0</c:v>
                </c:pt>
                <c:pt idx="1">
                  <c:v>2010.0</c:v>
                </c:pt>
                <c:pt idx="2">
                  <c:v>2013.0</c:v>
                </c:pt>
                <c:pt idx="3">
                  <c:v>2017.0</c:v>
                </c:pt>
              </c:numCache>
            </c:numRef>
          </c:xVal>
          <c:yVal>
            <c:numRef>
              <c:f>Sheet1!$GF$6:$GF$9</c:f>
              <c:numCache>
                <c:formatCode>0.00</c:formatCode>
                <c:ptCount val="4"/>
                <c:pt idx="0">
                  <c:v>267.8258370370368</c:v>
                </c:pt>
                <c:pt idx="1">
                  <c:v>228.5031249999998</c:v>
                </c:pt>
                <c:pt idx="2">
                  <c:v>227.5999259259257</c:v>
                </c:pt>
                <c:pt idx="3">
                  <c:v>141.9906172839505</c:v>
                </c:pt>
              </c:numCache>
            </c:numRef>
          </c:yVal>
          <c:smooth val="1"/>
        </c:ser>
        <c:ser>
          <c:idx val="2"/>
          <c:order val="4"/>
          <c:tx>
            <c:v> </c:v>
          </c:tx>
          <c:spPr>
            <a:ln>
              <a:noFill/>
            </a:ln>
          </c:spPr>
          <c:marker>
            <c:symbol val="none"/>
          </c:marker>
          <c:trendline>
            <c:name>Trendline (exp.)</c:name>
            <c:spPr>
              <a:ln w="44450">
                <a:solidFill>
                  <a:srgbClr val="C00000"/>
                </a:solidFill>
              </a:ln>
            </c:spPr>
            <c:trendlineType val="exp"/>
            <c:dispRSqr val="0"/>
            <c:dispEq val="0"/>
          </c:trendline>
          <c:xVal>
            <c:numRef>
              <c:f>Sheet1!$K$164:$K$175</c:f>
              <c:numCache>
                <c:formatCode>General</c:formatCode>
                <c:ptCount val="12"/>
                <c:pt idx="0">
                  <c:v>2007.0</c:v>
                </c:pt>
                <c:pt idx="1">
                  <c:v>2007.0</c:v>
                </c:pt>
                <c:pt idx="2">
                  <c:v>2007.0</c:v>
                </c:pt>
                <c:pt idx="3">
                  <c:v>2010.0</c:v>
                </c:pt>
                <c:pt idx="4">
                  <c:v>2010.0</c:v>
                </c:pt>
                <c:pt idx="5">
                  <c:v>2010.0</c:v>
                </c:pt>
                <c:pt idx="6">
                  <c:v>2013.0</c:v>
                </c:pt>
                <c:pt idx="7">
                  <c:v>2013.0</c:v>
                </c:pt>
                <c:pt idx="8">
                  <c:v>2013.0</c:v>
                </c:pt>
                <c:pt idx="9">
                  <c:v>2017.0</c:v>
                </c:pt>
                <c:pt idx="10">
                  <c:v>2017.0</c:v>
                </c:pt>
                <c:pt idx="11">
                  <c:v>2017.0</c:v>
                </c:pt>
              </c:numCache>
            </c:numRef>
          </c:xVal>
          <c:yVal>
            <c:numRef>
              <c:f>Sheet1!$L$164:$L$175</c:f>
              <c:numCache>
                <c:formatCode>0.00</c:formatCode>
                <c:ptCount val="12"/>
                <c:pt idx="0">
                  <c:v>187.900938271605</c:v>
                </c:pt>
                <c:pt idx="1">
                  <c:v>186.9996049382715</c:v>
                </c:pt>
                <c:pt idx="2">
                  <c:v>267.8258370370368</c:v>
                </c:pt>
                <c:pt idx="3">
                  <c:v>181.826875</c:v>
                </c:pt>
                <c:pt idx="4">
                  <c:v>171.1168749999999</c:v>
                </c:pt>
                <c:pt idx="5">
                  <c:v>228.5031249999998</c:v>
                </c:pt>
                <c:pt idx="6">
                  <c:v>185.6386814814813</c:v>
                </c:pt>
                <c:pt idx="7">
                  <c:v>227.5999259259257</c:v>
                </c:pt>
                <c:pt idx="8">
                  <c:v>227.5999259259257</c:v>
                </c:pt>
                <c:pt idx="9">
                  <c:v>125.5995061728394</c:v>
                </c:pt>
                <c:pt idx="10">
                  <c:v>122.7787654320987</c:v>
                </c:pt>
                <c:pt idx="11">
                  <c:v>141.9906172839505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9740440"/>
        <c:axId val="609746696"/>
      </c:scatterChart>
      <c:valAx>
        <c:axId val="609740440"/>
        <c:scaling>
          <c:orientation val="minMax"/>
          <c:max val="2019.0"/>
          <c:min val="2004.0"/>
        </c:scaling>
        <c:delete val="0"/>
        <c:axPos val="b"/>
        <c:title>
          <c:tx>
            <c:rich>
              <a:bodyPr/>
              <a:lstStyle/>
              <a:p>
                <a:pPr>
                  <a:defRPr sz="2200" b="1">
                    <a:latin typeface="Calibri"/>
                    <a:cs typeface="Calibri"/>
                  </a:defRPr>
                </a:pPr>
                <a:r>
                  <a:rPr lang="en-US" sz="2200" b="1" dirty="0" smtClean="0">
                    <a:latin typeface="Calibri"/>
                    <a:cs typeface="Calibri"/>
                  </a:rPr>
                  <a:t>Year</a:t>
                </a:r>
                <a:endParaRPr lang="en-US" sz="2200" b="1" dirty="0">
                  <a:latin typeface="Calibri"/>
                  <a:cs typeface="Calibri"/>
                </a:endParaRPr>
              </a:p>
            </c:rich>
          </c:tx>
          <c:layout>
            <c:manualLayout>
              <c:xMode val="edge"/>
              <c:yMode val="edge"/>
              <c:x val="0.457252603903456"/>
              <c:y val="0.9073022669319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>
                <a:latin typeface="Calibri"/>
                <a:cs typeface="Calibri"/>
              </a:defRPr>
            </a:pPr>
            <a:endParaRPr lang="en-US"/>
          </a:p>
        </c:txPr>
        <c:crossAx val="609746696"/>
        <c:crossesAt val="1.0"/>
        <c:crossBetween val="midCat"/>
        <c:majorUnit val="3.0"/>
      </c:valAx>
      <c:valAx>
        <c:axId val="609746696"/>
        <c:scaling>
          <c:logBase val="2.0"/>
          <c:orientation val="minMax"/>
          <c:min val="64.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2200" b="1">
                    <a:latin typeface="Calibri"/>
                    <a:cs typeface="Calibri"/>
                  </a:defRPr>
                </a:pPr>
                <a:r>
                  <a:rPr lang="en-US" sz="2200" b="1">
                    <a:latin typeface="Calibri"/>
                    <a:cs typeface="Calibri"/>
                  </a:rPr>
                  <a:t>Die Size (mm</a:t>
                </a:r>
                <a:r>
                  <a:rPr lang="en-US" sz="2200" b="1" baseline="30000">
                    <a:latin typeface="Calibri"/>
                    <a:cs typeface="Calibri"/>
                  </a:rPr>
                  <a:t>2</a:t>
                </a:r>
                <a:r>
                  <a:rPr lang="en-US" sz="2200" b="1">
                    <a:latin typeface="Calibri"/>
                    <a:cs typeface="Calibri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635266303568895"/>
              <c:y val="0.3215382632331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>
                <a:latin typeface="Calibri"/>
                <a:cs typeface="Calibri"/>
              </a:defRPr>
            </a:pPr>
            <a:endParaRPr lang="en-US"/>
          </a:p>
        </c:txPr>
        <c:crossAx val="60974044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161622579735182"/>
          <c:y val="0.0273399277047664"/>
          <c:w val="0.824500376337418"/>
          <c:h val="0.217154930366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8BAA-67C1-4D2C-B272-264E82A91A75}" type="datetimeFigureOut">
              <a:rPr lang="en-US" smtClean="0"/>
              <a:pPr/>
              <a:t>8/30/11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65F3B-6E9B-4FC6-AB45-7BACFE6BE6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7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E827A6F9-E100-435B-800D-D47F647B5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7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84279-58FA-42A9-95B1-2514B101AAF8}" type="slidenum">
              <a:rPr lang="en-US"/>
              <a:pPr/>
              <a:t>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7A6F9-E100-435B-800D-D47F647B5B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6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14500"/>
            <a:ext cx="8229600" cy="1470025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486150"/>
            <a:ext cx="7467600" cy="283845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BD7FB18-4FBC-45ED-86F4-8F68D064A5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9" name="Group 20"/>
          <p:cNvGrpSpPr>
            <a:grpSpLocks/>
          </p:cNvGrpSpPr>
          <p:nvPr userDrawn="1"/>
        </p:nvGrpSpPr>
        <p:grpSpPr bwMode="auto">
          <a:xfrm>
            <a:off x="0" y="0"/>
            <a:ext cx="9144000" cy="661988"/>
            <a:chOff x="0" y="0"/>
            <a:chExt cx="5760" cy="417"/>
          </a:xfrm>
        </p:grpSpPr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696" y="208"/>
              <a:ext cx="5064" cy="209"/>
            </a:xfrm>
            <a:prstGeom prst="rect">
              <a:avLst/>
            </a:prstGeom>
            <a:solidFill>
              <a:srgbClr val="57196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219" cy="209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15" descr="McC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" y="35"/>
              <a:ext cx="22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6" descr="NU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" y="262"/>
              <a:ext cx="1518" cy="121"/>
            </a:xfrm>
            <a:prstGeom prst="rect">
              <a:avLst/>
            </a:prstGeom>
            <a:noFill/>
          </p:spPr>
        </p:pic>
      </p:grpSp>
      <p:pic>
        <p:nvPicPr>
          <p:cNvPr id="15" name="Picture 14" descr="nu-seal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1816" y="4737100"/>
            <a:ext cx="1623234" cy="162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58763"/>
            <a:ext cx="2286000" cy="5989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8763"/>
            <a:ext cx="6705600" cy="5989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58763"/>
            <a:ext cx="9144000" cy="598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8100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0000"/>
            <a:ext cx="8229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6556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032197" y="6490255"/>
            <a:ext cx="1669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Calibri"/>
                <a:cs typeface="Calibri"/>
              </a:rPr>
              <a:t>© Nikos Hardavellas 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947510" y="6396335"/>
            <a:ext cx="486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fld id="{1D077E3D-5EC3-1A40-B1A9-9FECF8698C86}" type="slidenum">
              <a:rPr lang="en-US" sz="2000" smtClean="0">
                <a:latin typeface="Calibri"/>
                <a:cs typeface="Calibri"/>
              </a:rPr>
              <a:pPr>
                <a:buNone/>
              </a:pPr>
              <a:t>‹#›</a:t>
            </a:fld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61730" y="6489492"/>
            <a:ext cx="2631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Calibri"/>
                <a:cs typeface="Calibri"/>
              </a:rPr>
              <a:t>NSF SEEDM Workshop, May 2011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58813"/>
            <a:ext cx="91440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7324"/>
            <a:ext cx="8229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3" name="Group 20"/>
          <p:cNvGrpSpPr>
            <a:grpSpLocks/>
          </p:cNvGrpSpPr>
          <p:nvPr userDrawn="1"/>
        </p:nvGrpSpPr>
        <p:grpSpPr bwMode="auto">
          <a:xfrm>
            <a:off x="0" y="0"/>
            <a:ext cx="9144000" cy="661988"/>
            <a:chOff x="0" y="0"/>
            <a:chExt cx="5760" cy="417"/>
          </a:xfrm>
        </p:grpSpPr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696" y="208"/>
              <a:ext cx="5064" cy="209"/>
            </a:xfrm>
            <a:prstGeom prst="rect">
              <a:avLst/>
            </a:prstGeom>
            <a:solidFill>
              <a:srgbClr val="57196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219" cy="209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 descr="McC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72" y="35"/>
              <a:ext cx="22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NU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67" y="262"/>
              <a:ext cx="1518" cy="121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400" b="1">
          <a:solidFill>
            <a:srgbClr val="000066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q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0000"/>
        <a:buChar char="o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293"/>
            <a:ext cx="9144000" cy="2003425"/>
          </a:xfrm>
        </p:spPr>
        <p:txBody>
          <a:bodyPr/>
          <a:lstStyle/>
          <a:p>
            <a:r>
              <a:rPr lang="en-US" sz="5200" dirty="0" smtClean="0"/>
              <a:t>Exploiting Dark Silicon</a:t>
            </a:r>
            <a:br>
              <a:rPr lang="en-US" sz="5200" dirty="0" smtClean="0"/>
            </a:br>
            <a:r>
              <a:rPr lang="en-US" sz="5200" dirty="0" smtClean="0"/>
              <a:t>for Energy Efficiency</a:t>
            </a:r>
            <a:endParaRPr lang="en-US" sz="5200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974725" y="3949700"/>
            <a:ext cx="71850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endParaRPr lang="en-US" sz="1800"/>
          </a:p>
          <a:p>
            <a:pPr>
              <a:lnSpc>
                <a:spcPct val="60000"/>
              </a:lnSpc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400"/>
          </a:p>
          <a:p>
            <a:pPr algn="l">
              <a:spcBef>
                <a:spcPct val="50000"/>
              </a:spcBef>
              <a:buFontTx/>
              <a:buNone/>
            </a:pPr>
            <a:endParaRPr lang="en-US" sz="1400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584200" y="3879542"/>
            <a:ext cx="80010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6900" y="3927470"/>
            <a:ext cx="8039100" cy="1165230"/>
          </a:xfrm>
        </p:spPr>
        <p:txBody>
          <a:bodyPr/>
          <a:lstStyle/>
          <a:p>
            <a:pPr algn="r"/>
            <a:r>
              <a:rPr lang="en-US" sz="2800" dirty="0" smtClean="0"/>
              <a:t>Nikos </a:t>
            </a:r>
            <a:r>
              <a:rPr lang="en-US" sz="2800" dirty="0" err="1" smtClean="0"/>
              <a:t>Hardavellas</a:t>
            </a:r>
            <a:endParaRPr lang="en-US" sz="2800" dirty="0" smtClean="0"/>
          </a:p>
          <a:p>
            <a:pPr algn="r"/>
            <a:r>
              <a:rPr lang="en-US" sz="2800" dirty="0" smtClean="0"/>
              <a:t>Northwestern University, EECS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96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r="44318"/>
          <a:stretch/>
        </p:blipFill>
        <p:spPr>
          <a:xfrm>
            <a:off x="5323059" y="3022256"/>
            <a:ext cx="2994750" cy="199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8814"/>
            <a:ext cx="9144000" cy="504239"/>
          </a:xfrm>
        </p:spPr>
        <p:txBody>
          <a:bodyPr/>
          <a:lstStyle/>
          <a:p>
            <a:r>
              <a:rPr lang="en-US" dirty="0" smtClean="0"/>
              <a:t>Technology Scaling </a:t>
            </a:r>
            <a:r>
              <a:rPr lang="en-US" dirty="0"/>
              <a:t>C</a:t>
            </a:r>
            <a:r>
              <a:rPr lang="en-US" dirty="0" smtClean="0"/>
              <a:t>hanges the HW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8" y="1390882"/>
            <a:ext cx="8622632" cy="4870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Transistor counts increase exponentially, but…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42547" y="1893222"/>
            <a:ext cx="35115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200" dirty="0" smtClean="0">
                <a:latin typeface="Calibri"/>
                <a:cs typeface="Calibri"/>
              </a:rPr>
              <a:t>Traditional HW power-aware</a:t>
            </a:r>
            <a:br>
              <a:rPr lang="en-US" sz="2200" dirty="0" smtClean="0">
                <a:latin typeface="Calibri"/>
                <a:cs typeface="Calibri"/>
              </a:rPr>
            </a:br>
            <a:r>
              <a:rPr lang="en-US" sz="2200" dirty="0" smtClean="0">
                <a:latin typeface="Calibri"/>
                <a:cs typeface="Calibri"/>
              </a:rPr>
              <a:t>techniques inadequate</a:t>
            </a:r>
            <a:r>
              <a:rPr lang="en-US" sz="2200" dirty="0">
                <a:latin typeface="Calibri"/>
                <a:cs typeface="Calibri"/>
              </a:rPr>
              <a:t/>
            </a:r>
            <a:br>
              <a:rPr lang="en-US" sz="2200" dirty="0">
                <a:latin typeface="Calibri"/>
                <a:cs typeface="Calibri"/>
              </a:rPr>
            </a:br>
            <a:r>
              <a:rPr lang="en-US" sz="2200" dirty="0" smtClean="0">
                <a:latin typeface="Calibri"/>
                <a:cs typeface="Calibri"/>
              </a:rPr>
              <a:t>(e.g., voltage-freq. scaling)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373558" y="5948130"/>
            <a:ext cx="1531029" cy="442088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5400000">
            <a:off x="6027634" y="4971325"/>
            <a:ext cx="724947" cy="442088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2257064">
            <a:off x="3720166" y="4671416"/>
            <a:ext cx="2475465" cy="442088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3133" y="5586075"/>
            <a:ext cx="246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Calibri"/>
                <a:cs typeface="Calibri"/>
              </a:rPr>
              <a:t>Dark Silicon !!!</a:t>
            </a:r>
          </a:p>
        </p:txBody>
      </p:sp>
      <p:graphicFrame>
        <p:nvGraphicFramePr>
          <p:cNvPr id="2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078261"/>
              </p:ext>
            </p:extLst>
          </p:nvPr>
        </p:nvGraphicFramePr>
        <p:xfrm>
          <a:off x="416666" y="2761303"/>
          <a:ext cx="3491097" cy="17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445" y="1891395"/>
            <a:ext cx="4692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Can no longer power the entire chip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(voltages, cooling do not scale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639991"/>
              </p:ext>
            </p:extLst>
          </p:nvPr>
        </p:nvGraphicFramePr>
        <p:xfrm>
          <a:off x="362619" y="4622240"/>
          <a:ext cx="3866523" cy="19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119444" y="4906408"/>
            <a:ext cx="1820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latin typeface="Calibri"/>
                <a:cs typeface="Calibri"/>
              </a:rPr>
              <a:t>[Watanabe et al., ISCA’10]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65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Dark Silicon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25892"/>
              </p:ext>
            </p:extLst>
          </p:nvPr>
        </p:nvGraphicFramePr>
        <p:xfrm>
          <a:off x="457200" y="1457325"/>
          <a:ext cx="5491083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700" y="5936962"/>
            <a:ext cx="9131300" cy="51593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latin typeface="Calibri" pitchFamily="34" charset="0"/>
              </a:rPr>
              <a:t> Exponentially-large area is left unutilized (dark). Should we waste it?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/>
          <a:srcRect l="5489" t="43969" r="83957" b="38474"/>
          <a:stretch/>
        </p:blipFill>
        <p:spPr bwMode="auto">
          <a:xfrm>
            <a:off x="5787394" y="2413821"/>
            <a:ext cx="2464703" cy="23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auto">
          <a:xfrm>
            <a:off x="5840269" y="2483351"/>
            <a:ext cx="2386299" cy="123083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6104532" y="3451305"/>
            <a:ext cx="952894" cy="1478654"/>
          </a:xfrm>
          <a:prstGeom prst="rect">
            <a:avLst/>
          </a:prstGeom>
          <a:solidFill>
            <a:schemeClr val="tx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9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8814"/>
            <a:ext cx="9144000" cy="455572"/>
          </a:xfrm>
        </p:spPr>
        <p:txBody>
          <a:bodyPr/>
          <a:lstStyle/>
          <a:p>
            <a:r>
              <a:rPr lang="en-US" dirty="0" smtClean="0"/>
              <a:t>Design for Dark 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1429514"/>
            <a:ext cx="8643888" cy="5271433"/>
          </a:xfrm>
        </p:spPr>
        <p:txBody>
          <a:bodyPr/>
          <a:lstStyle/>
          <a:p>
            <a:r>
              <a:rPr lang="en-US" dirty="0" smtClean="0"/>
              <a:t>Don’t waste it; harness it instead!</a:t>
            </a:r>
          </a:p>
          <a:p>
            <a:pPr lvl="1"/>
            <a:r>
              <a:rPr lang="en-US" dirty="0" smtClean="0"/>
              <a:t>Use dark silicon to implement specialized cores</a:t>
            </a:r>
          </a:p>
          <a:p>
            <a:r>
              <a:rPr lang="en-US" dirty="0" smtClean="0"/>
              <a:t>Applications cherry-pick few cores, rest of chip is powered off</a:t>
            </a:r>
          </a:p>
          <a:p>
            <a:r>
              <a:rPr lang="en-US" dirty="0"/>
              <a:t>Vast unused area </a:t>
            </a:r>
            <a:r>
              <a:rPr lang="en-US" dirty="0" smtClean="0">
                <a:sym typeface="Wingdings"/>
              </a:rPr>
              <a:t> many cores  </a:t>
            </a:r>
            <a:r>
              <a:rPr lang="en-US" dirty="0">
                <a:sym typeface="Wingdings"/>
              </a:rPr>
              <a:t>likely to find good </a:t>
            </a:r>
            <a:r>
              <a:rPr lang="en-US" dirty="0" smtClean="0">
                <a:sym typeface="Wingdings"/>
              </a:rPr>
              <a:t>matches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10533" y="3652668"/>
            <a:ext cx="2552854" cy="2409166"/>
            <a:chOff x="836061" y="3581684"/>
            <a:chExt cx="2552854" cy="240916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5489" t="43969" r="83957" b="38474"/>
            <a:stretch/>
          </p:blipFill>
          <p:spPr bwMode="auto">
            <a:xfrm>
              <a:off x="836061" y="3581684"/>
              <a:ext cx="2552854" cy="240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 bwMode="auto">
            <a:xfrm>
              <a:off x="884669" y="3628713"/>
              <a:ext cx="2478716" cy="1298007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rot="16200000">
              <a:off x="1153131" y="4652203"/>
              <a:ext cx="1003950" cy="1552983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16696" y="3702959"/>
            <a:ext cx="4236748" cy="2409166"/>
            <a:chOff x="4142224" y="3631975"/>
            <a:chExt cx="4236748" cy="240916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5489" t="43969" r="83957" b="38474"/>
            <a:stretch/>
          </p:blipFill>
          <p:spPr bwMode="auto">
            <a:xfrm>
              <a:off x="5826118" y="3631975"/>
              <a:ext cx="2552854" cy="240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tangle 26"/>
            <p:cNvSpPr/>
            <p:nvPr/>
          </p:nvSpPr>
          <p:spPr bwMode="auto">
            <a:xfrm>
              <a:off x="5881107" y="3685386"/>
              <a:ext cx="2478716" cy="2307087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 bwMode="auto">
            <a:xfrm>
              <a:off x="4142224" y="4410626"/>
              <a:ext cx="1015995" cy="723001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108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628" y="4694779"/>
              <a:ext cx="460159" cy="51160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2668" y="4099453"/>
              <a:ext cx="543737" cy="40827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641" y="5503398"/>
              <a:ext cx="600885" cy="35451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6282" y="4332595"/>
              <a:ext cx="273794" cy="731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24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00" y="5994400"/>
            <a:ext cx="9131300" cy="51593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 12x LOWER ENERGY </a:t>
            </a:r>
            <a:r>
              <a:rPr lang="en-US" dirty="0" smtClean="0">
                <a:latin typeface="Calibri" pitchFamily="34" charset="0"/>
              </a:rPr>
              <a:t> compared to best conventional alternative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Core Specialization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34" y="1507503"/>
            <a:ext cx="8414970" cy="4394797"/>
          </a:xfrm>
        </p:spPr>
        <p:txBody>
          <a:bodyPr/>
          <a:lstStyle/>
          <a:p>
            <a:r>
              <a:rPr lang="en-US" sz="2200" dirty="0" smtClean="0"/>
              <a:t>Modeling of physically-constrained CMPs across technologies</a:t>
            </a:r>
          </a:p>
          <a:p>
            <a:r>
              <a:rPr lang="en-US" sz="2200" dirty="0" smtClean="0"/>
              <a:t>Model of specialized cores based on ASIC implementation of H.264:</a:t>
            </a:r>
          </a:p>
          <a:p>
            <a:pPr lvl="1"/>
            <a:r>
              <a:rPr lang="en-US" sz="2200" dirty="0" smtClean="0"/>
              <a:t>Implementations on custom HW (ASICs), FPGAs, multicores (CMP)</a:t>
            </a:r>
          </a:p>
          <a:p>
            <a:pPr lvl="1"/>
            <a:r>
              <a:rPr lang="en-US" sz="2200" dirty="0" smtClean="0"/>
              <a:t>Wide range of computational motifs, extensively studied</a:t>
            </a:r>
          </a:p>
          <a:p>
            <a:pPr>
              <a:buNone/>
            </a:pPr>
            <a:endParaRPr lang="en-US" sz="22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3161"/>
              </p:ext>
            </p:extLst>
          </p:nvPr>
        </p:nvGraphicFramePr>
        <p:xfrm>
          <a:off x="383012" y="3170490"/>
          <a:ext cx="8293101" cy="2494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72335"/>
                <a:gridCol w="1050881"/>
                <a:gridCol w="1164832"/>
                <a:gridCol w="1596652"/>
                <a:gridCol w="1981200"/>
                <a:gridCol w="1727201"/>
              </a:tblGrid>
              <a:tr h="621111">
                <a:tc>
                  <a:txBody>
                    <a:bodyPr/>
                    <a:lstStyle/>
                    <a:p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Frames</a:t>
                      </a:r>
                    </a:p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per</a:t>
                      </a:r>
                      <a:r>
                        <a:rPr lang="en-US" sz="1800" b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sec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Energy</a:t>
                      </a:r>
                      <a:r>
                        <a:rPr lang="en-US" sz="1800" b="0" baseline="0" dirty="0" smtClean="0">
                          <a:latin typeface="Calibri"/>
                          <a:cs typeface="Calibri"/>
                        </a:rPr>
                        <a:t> per f</a:t>
                      </a:r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rame (</a:t>
                      </a:r>
                      <a:r>
                        <a:rPr lang="en-US" sz="1800" b="0" dirty="0" err="1" smtClean="0">
                          <a:latin typeface="Calibri"/>
                          <a:cs typeface="Calibri"/>
                        </a:rPr>
                        <a:t>mJ</a:t>
                      </a:r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Performance gap of CMP vs.</a:t>
                      </a:r>
                      <a:r>
                        <a:rPr lang="en-US" sz="1800" b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ASIC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Energy gap of CMP vs. ASIC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ASIC</a:t>
                      </a:r>
                      <a:endParaRPr lang="en-US" sz="1800" b="0" baseline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baseline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30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CMP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IME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1179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525x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707x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FME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0.08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921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342x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468x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Intra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0.48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137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63x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157x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CABAC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1.82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39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17x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261x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9941" y="5604396"/>
            <a:ext cx="220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600" dirty="0" smtClean="0">
                <a:latin typeface="Calibri"/>
                <a:cs typeface="Calibri"/>
              </a:rPr>
              <a:t>[</a:t>
            </a:r>
            <a:r>
              <a:rPr lang="en-US" sz="1600" dirty="0" err="1" smtClean="0">
                <a:latin typeface="Calibri"/>
                <a:cs typeface="Calibri"/>
              </a:rPr>
              <a:t>Hameed</a:t>
            </a:r>
            <a:r>
              <a:rPr lang="en-US" sz="1600" dirty="0" smtClean="0">
                <a:latin typeface="Calibri"/>
                <a:cs typeface="Calibri"/>
              </a:rPr>
              <a:t> et al., ISCA’10]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88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368"/>
            <a:ext cx="8460656" cy="4567303"/>
          </a:xfrm>
        </p:spPr>
        <p:txBody>
          <a:bodyPr/>
          <a:lstStyle/>
          <a:p>
            <a:r>
              <a:rPr lang="en-US" dirty="0" smtClean="0"/>
              <a:t>Which candidates are best for off-loading to specialized cores?</a:t>
            </a:r>
          </a:p>
          <a:p>
            <a:r>
              <a:rPr lang="en-US" dirty="0" smtClean="0"/>
              <a:t>What should these cores look like?</a:t>
            </a:r>
          </a:p>
          <a:p>
            <a:pPr lvl="1"/>
            <a:r>
              <a:rPr lang="en-US" dirty="0" smtClean="0"/>
              <a:t>Exploit commonalities to avoid core over-specialization</a:t>
            </a:r>
          </a:p>
          <a:p>
            <a:pPr lvl="1"/>
            <a:r>
              <a:rPr lang="en-US" dirty="0" smtClean="0"/>
              <a:t>Impact on ISA?</a:t>
            </a:r>
          </a:p>
          <a:p>
            <a:r>
              <a:rPr lang="en-US" dirty="0" smtClean="0"/>
              <a:t>What are the appropriate language/compiler/runtime techniques to drive execution migration?</a:t>
            </a:r>
          </a:p>
          <a:p>
            <a:pPr lvl="1"/>
            <a:r>
              <a:rPr lang="en-US" dirty="0"/>
              <a:t>Impact on scheduler?</a:t>
            </a:r>
          </a:p>
          <a:p>
            <a:r>
              <a:rPr lang="en-US" dirty="0" smtClean="0"/>
              <a:t>How to restructure software/algorithms for heterogeneity?</a:t>
            </a:r>
          </a:p>
        </p:txBody>
      </p:sp>
    </p:spTree>
    <p:extLst>
      <p:ext uri="{BB962C8B-B14F-4D97-AF65-F5344CB8AC3E}">
        <p14:creationId xmlns:p14="http://schemas.microsoft.com/office/powerpoint/2010/main" val="61227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</a:t>
            </a:r>
            <a:r>
              <a:rPr lang="en-US" dirty="0"/>
              <a:t>Y</a:t>
            </a:r>
            <a:r>
              <a:rPr lang="en-US" dirty="0" smtClean="0"/>
              <a:t>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786"/>
            <a:ext cx="8229600" cy="493103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latin typeface="Calibri"/>
                <a:cs typeface="Calibri"/>
              </a:rPr>
              <a:t>Questions?</a:t>
            </a:r>
            <a:endParaRPr lang="en-US" sz="3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/>
                <a:cs typeface="Calibri"/>
              </a:rPr>
              <a:t>References</a:t>
            </a:r>
            <a:r>
              <a:rPr lang="en-US" sz="2000" dirty="0" smtClean="0">
                <a:latin typeface="Calibri"/>
                <a:cs typeface="Calibri"/>
              </a:rPr>
              <a:t>:</a:t>
            </a:r>
          </a:p>
          <a:p>
            <a:r>
              <a:rPr lang="en-US" sz="2000" dirty="0" smtClean="0">
                <a:latin typeface="Calibri"/>
                <a:cs typeface="Calibri"/>
              </a:rPr>
              <a:t>N. Hardavellas, M. Ferdman, B. Falsafi, and A. Ailamaki. Toward Dark Silicon in Servers. IEEE Micro, Vol. 31, No. 4, July/August 2011.</a:t>
            </a:r>
          </a:p>
          <a:p>
            <a:r>
              <a:rPr lang="en-US" sz="2000" dirty="0" smtClean="0">
                <a:latin typeface="Calibri"/>
                <a:cs typeface="Calibri"/>
              </a:rPr>
              <a:t>N</a:t>
            </a:r>
            <a:r>
              <a:rPr lang="en-US" sz="2000" dirty="0">
                <a:latin typeface="Calibri"/>
                <a:cs typeface="Calibri"/>
              </a:rPr>
              <a:t>. Hardavellas. Chip </a:t>
            </a:r>
            <a:r>
              <a:rPr lang="en-US" sz="2000" dirty="0" smtClean="0">
                <a:latin typeface="Calibri"/>
                <a:cs typeface="Calibri"/>
              </a:rPr>
              <a:t>multiprocessors </a:t>
            </a:r>
            <a:r>
              <a:rPr lang="en-US" sz="2000" dirty="0">
                <a:latin typeface="Calibri"/>
                <a:cs typeface="Calibri"/>
              </a:rPr>
              <a:t>for </a:t>
            </a:r>
            <a:r>
              <a:rPr lang="en-US" sz="2000" dirty="0" smtClean="0">
                <a:latin typeface="Calibri"/>
                <a:cs typeface="Calibri"/>
              </a:rPr>
              <a:t>server workloads</a:t>
            </a:r>
            <a:r>
              <a:rPr lang="en-US" sz="2000" dirty="0">
                <a:latin typeface="Calibri"/>
                <a:cs typeface="Calibri"/>
              </a:rPr>
              <a:t>. PhD thesis, Carnegie Mellon University</a:t>
            </a:r>
            <a:r>
              <a:rPr lang="en-US" sz="2000" dirty="0" smtClean="0">
                <a:latin typeface="Calibri"/>
                <a:cs typeface="Calibri"/>
              </a:rPr>
              <a:t>, Dept</a:t>
            </a:r>
            <a:r>
              <a:rPr lang="en-US" sz="2000" dirty="0">
                <a:latin typeface="Calibri"/>
                <a:cs typeface="Calibri"/>
              </a:rPr>
              <a:t>. of Computer Science, August 2009</a:t>
            </a:r>
            <a:r>
              <a:rPr lang="en-US" sz="2000" dirty="0" smtClean="0">
                <a:latin typeface="Calibri"/>
                <a:cs typeface="Calibri"/>
              </a:rPr>
              <a:t>.</a:t>
            </a:r>
          </a:p>
          <a:p>
            <a:r>
              <a:rPr lang="en-US" sz="2000" dirty="0" smtClean="0">
                <a:latin typeface="Calibri"/>
                <a:cs typeface="Calibri"/>
              </a:rPr>
              <a:t>N</a:t>
            </a:r>
            <a:r>
              <a:rPr lang="en-US" sz="2000" dirty="0">
                <a:latin typeface="Calibri"/>
                <a:cs typeface="Calibri"/>
              </a:rPr>
              <a:t>. Hardavellas, M. Ferdman, A. Ailamaki, and B. </a:t>
            </a:r>
            <a:r>
              <a:rPr lang="en-US" sz="2000" dirty="0" smtClean="0">
                <a:latin typeface="Calibri"/>
                <a:cs typeface="Calibri"/>
              </a:rPr>
              <a:t>Falsafi. Power scaling</a:t>
            </a:r>
            <a:r>
              <a:rPr lang="en-US" sz="2000" dirty="0">
                <a:latin typeface="Calibri"/>
                <a:cs typeface="Calibri"/>
              </a:rPr>
              <a:t>: the </a:t>
            </a:r>
            <a:r>
              <a:rPr lang="en-US" sz="2000" dirty="0" smtClean="0">
                <a:latin typeface="Calibri"/>
                <a:cs typeface="Calibri"/>
              </a:rPr>
              <a:t>ultimate obstacle </a:t>
            </a:r>
            <a:r>
              <a:rPr lang="en-US" sz="2000" dirty="0">
                <a:latin typeface="Calibri"/>
                <a:cs typeface="Calibri"/>
              </a:rPr>
              <a:t>to 1K</a:t>
            </a:r>
            <a:r>
              <a:rPr lang="en-US" sz="2000" dirty="0" smtClean="0">
                <a:latin typeface="Calibri"/>
                <a:cs typeface="Calibri"/>
              </a:rPr>
              <a:t>-core chips. Technical </a:t>
            </a:r>
            <a:r>
              <a:rPr lang="en-US" sz="2000" dirty="0">
                <a:latin typeface="Calibri"/>
                <a:cs typeface="Calibri"/>
              </a:rPr>
              <a:t>Report NWU-EECS-10-05, Northwestern University, Evanston, IL, March </a:t>
            </a:r>
            <a:r>
              <a:rPr lang="en-US" sz="2000" dirty="0" smtClean="0">
                <a:latin typeface="Calibri"/>
                <a:cs typeface="Calibri"/>
              </a:rPr>
              <a:t>2010.</a:t>
            </a:r>
          </a:p>
          <a:p>
            <a:r>
              <a:rPr lang="en-US" sz="2000" dirty="0">
                <a:latin typeface="Calibri"/>
                <a:cs typeface="Calibri"/>
              </a:rPr>
              <a:t>R. </a:t>
            </a:r>
            <a:r>
              <a:rPr lang="en-US" sz="2000" dirty="0" err="1">
                <a:latin typeface="Calibri"/>
                <a:cs typeface="Calibri"/>
              </a:rPr>
              <a:t>Hameed</a:t>
            </a:r>
            <a:r>
              <a:rPr lang="en-US" sz="2000" dirty="0">
                <a:latin typeface="Calibri"/>
                <a:cs typeface="Calibri"/>
              </a:rPr>
              <a:t>, W. </a:t>
            </a:r>
            <a:r>
              <a:rPr lang="en-US" sz="2000" dirty="0" err="1">
                <a:latin typeface="Calibri"/>
                <a:cs typeface="Calibri"/>
              </a:rPr>
              <a:t>Qadeer</a:t>
            </a:r>
            <a:r>
              <a:rPr lang="en-US" sz="2000" dirty="0">
                <a:latin typeface="Calibri"/>
                <a:cs typeface="Calibri"/>
              </a:rPr>
              <a:t>, M. </a:t>
            </a:r>
            <a:r>
              <a:rPr lang="en-US" sz="2000" dirty="0" err="1">
                <a:latin typeface="Calibri"/>
                <a:cs typeface="Calibri"/>
              </a:rPr>
              <a:t>Wachs</a:t>
            </a:r>
            <a:r>
              <a:rPr lang="en-US" sz="2000" dirty="0">
                <a:latin typeface="Calibri"/>
                <a:cs typeface="Calibri"/>
              </a:rPr>
              <a:t>, O. </a:t>
            </a:r>
            <a:r>
              <a:rPr lang="en-US" sz="2000" dirty="0" err="1">
                <a:latin typeface="Calibri"/>
                <a:cs typeface="Calibri"/>
              </a:rPr>
              <a:t>Azizi</a:t>
            </a:r>
            <a:r>
              <a:rPr lang="en-US" sz="2000" dirty="0">
                <a:latin typeface="Calibri"/>
                <a:cs typeface="Calibri"/>
              </a:rPr>
              <a:t>, A. </a:t>
            </a:r>
            <a:r>
              <a:rPr lang="en-US" sz="2000" dirty="0" err="1">
                <a:latin typeface="Calibri"/>
                <a:cs typeface="Calibri"/>
              </a:rPr>
              <a:t>Solomatnikov</a:t>
            </a:r>
            <a:r>
              <a:rPr lang="en-US" sz="2000" dirty="0">
                <a:latin typeface="Calibri"/>
                <a:cs typeface="Calibri"/>
              </a:rPr>
              <a:t>, B. C. Lee, S. Richardson, C. </a:t>
            </a:r>
            <a:r>
              <a:rPr lang="en-US" sz="2000" dirty="0" err="1">
                <a:latin typeface="Calibri"/>
                <a:cs typeface="Calibri"/>
              </a:rPr>
              <a:t>Kozyrakis</a:t>
            </a:r>
            <a:r>
              <a:rPr lang="en-US" sz="2000" dirty="0" smtClean="0">
                <a:latin typeface="Calibri"/>
                <a:cs typeface="Calibri"/>
              </a:rPr>
              <a:t>, and </a:t>
            </a:r>
            <a:r>
              <a:rPr lang="en-US" sz="2000" dirty="0">
                <a:latin typeface="Calibri"/>
                <a:cs typeface="Calibri"/>
              </a:rPr>
              <a:t>M. Horowitz. Understanding sources of inefficiency in general-purpose chips. In </a:t>
            </a:r>
            <a:r>
              <a:rPr lang="en-US" sz="2000" dirty="0" smtClean="0">
                <a:latin typeface="Calibri"/>
                <a:cs typeface="Calibri"/>
              </a:rPr>
              <a:t>Proc. of ISCA, June 2010.</a:t>
            </a:r>
          </a:p>
          <a:p>
            <a:r>
              <a:rPr lang="en-US" sz="2000" dirty="0">
                <a:latin typeface="Calibri"/>
                <a:cs typeface="Calibri"/>
              </a:rPr>
              <a:t>E. S. Chung, P. A. Milder, J. C. Hoe, and K. Mai. Single-chip heterogeneous computing: </a:t>
            </a:r>
            <a:r>
              <a:rPr lang="en-US" sz="2000" dirty="0" smtClean="0">
                <a:latin typeface="Calibri"/>
                <a:cs typeface="Calibri"/>
              </a:rPr>
              <a:t>does </a:t>
            </a: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dirty="0" smtClean="0">
                <a:latin typeface="Calibri"/>
                <a:cs typeface="Calibri"/>
              </a:rPr>
              <a:t>future include </a:t>
            </a:r>
            <a:r>
              <a:rPr lang="en-US" sz="2000" dirty="0">
                <a:latin typeface="Calibri"/>
                <a:cs typeface="Calibri"/>
              </a:rPr>
              <a:t>custom logic, FPGAs, and GPGPUs</a:t>
            </a:r>
            <a:r>
              <a:rPr lang="en-US" sz="2000" dirty="0" smtClean="0">
                <a:latin typeface="Calibri"/>
                <a:cs typeface="Calibri"/>
              </a:rPr>
              <a:t>? In Proc. of MICRO, December 2010.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061801"/>
      </p:ext>
    </p:extLst>
  </p:cSld>
  <p:clrMapOvr>
    <a:masterClrMapping/>
  </p:clrMapOvr>
</p:sld>
</file>

<file path=ppt/theme/theme1.xml><?xml version="1.0" encoding="utf-8"?>
<a:theme xmlns:a="http://schemas.openxmlformats.org/drawingml/2006/main" name="calcm_new_template">
  <a:themeElements>
    <a:clrScheme name="calcm_new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cm_new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alcm_new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_new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_new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CALCM-DB</Template>
  <TotalTime>30432</TotalTime>
  <Words>535</Words>
  <Application>Microsoft Macintosh PowerPoint</Application>
  <PresentationFormat>On-screen Show (4:3)</PresentationFormat>
  <Paragraphs>78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calcm_new_template</vt:lpstr>
      <vt:lpstr>Exploiting Dark Silicon for Energy Efficiency</vt:lpstr>
      <vt:lpstr>Technology Scaling Changes the HW Landscape</vt:lpstr>
      <vt:lpstr>The Rise of Dark Silicon</vt:lpstr>
      <vt:lpstr>Design for Dark Silicon</vt:lpstr>
      <vt:lpstr>First-Order Core Specialization Model</vt:lpstr>
      <vt:lpstr>Research Directions</vt:lpstr>
      <vt:lpstr>Thank You!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Nikos</dc:creator>
  <cp:lastModifiedBy>Nikos Hardavellas</cp:lastModifiedBy>
  <cp:revision>600</cp:revision>
  <dcterms:created xsi:type="dcterms:W3CDTF">2010-07-09T17:51:30Z</dcterms:created>
  <dcterms:modified xsi:type="dcterms:W3CDTF">2011-08-30T07:53:04Z</dcterms:modified>
</cp:coreProperties>
</file>